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56" r:id="rId6"/>
    <p:sldId id="257" r:id="rId7"/>
    <p:sldId id="260" r:id="rId8"/>
    <p:sldId id="264" r:id="rId9"/>
    <p:sldId id="285" r:id="rId10"/>
    <p:sldId id="286" r:id="rId11"/>
    <p:sldId id="278" r:id="rId12"/>
    <p:sldId id="287" r:id="rId13"/>
    <p:sldId id="288" r:id="rId14"/>
    <p:sldId id="268" r:id="rId15"/>
    <p:sldId id="280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=""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=""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=""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=""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=""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=""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=""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SUDOKU 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38618" y="849745"/>
            <a:ext cx="6650182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init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r = 0;r &lt;= 8; r++){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c = 0; c &lt;= 8; </a:t>
            </a:r>
            <a:r>
              <a:rPr lang="en-US" sz="1400" b="1" dirty="0" err="1">
                <a:latin typeface="Consolas" panose="020B0609020204030204" pitchFamily="49" charset="0"/>
              </a:rPr>
              <a:t>c++</a:t>
            </a:r>
            <a:r>
              <a:rPr lang="en-US" sz="1400" b="1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v;	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d",&amp;v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X[r</a:t>
            </a:r>
            <a:r>
              <a:rPr lang="en-US" sz="1400" b="1" dirty="0">
                <a:latin typeface="Consolas" panose="020B0609020204030204" pitchFamily="49" charset="0"/>
              </a:rPr>
              <a:t>][c] = v;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if(v </a:t>
            </a:r>
            <a:r>
              <a:rPr lang="en-US" sz="1400" b="1" dirty="0">
                <a:latin typeface="Consolas" panose="020B0609020204030204" pitchFamily="49" charset="0"/>
              </a:rPr>
              <a:t>&gt; 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markR</a:t>
            </a:r>
            <a:r>
              <a:rPr lang="en-US" sz="1400" b="1" dirty="0" smtClean="0">
                <a:latin typeface="Consolas" panose="020B0609020204030204" pitchFamily="49" charset="0"/>
              </a:rPr>
              <a:t>[r</a:t>
            </a:r>
            <a:r>
              <a:rPr lang="en-US" sz="1400" b="1" dirty="0">
                <a:latin typeface="Consolas" panose="020B0609020204030204" pitchFamily="49" charset="0"/>
              </a:rPr>
              <a:t>][v] = 1;	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 = 1;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markS</a:t>
            </a:r>
            <a:r>
              <a:rPr lang="en-US" sz="1400" b="1" dirty="0" smtClean="0">
                <a:latin typeface="Consolas" panose="020B0609020204030204" pitchFamily="49" charset="0"/>
              </a:rPr>
              <a:t>[r/3</a:t>
            </a:r>
            <a:r>
              <a:rPr lang="en-US" sz="1400" b="1" dirty="0">
                <a:latin typeface="Consolas" panose="020B0609020204030204" pitchFamily="49" charset="0"/>
              </a:rPr>
              <a:t>][c/3][v] 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Try(0,0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11200" y="849745"/>
            <a:ext cx="4433455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</a:t>
            </a:r>
            <a:r>
              <a:rPr lang="en-US" sz="1400" b="1" dirty="0" err="1">
                <a:latin typeface="Consolas" panose="020B0609020204030204" pitchFamily="49" charset="0"/>
              </a:rPr>
              <a:t>init</a:t>
            </a:r>
            <a:r>
              <a:rPr lang="en-US" sz="1400" b="1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v = 1; v &lt;= 9; v++){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r = 0; r &lt;= 8; r++)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markR</a:t>
            </a:r>
            <a:r>
              <a:rPr lang="en-US" sz="1400" b="1" dirty="0" smtClean="0">
                <a:latin typeface="Consolas" panose="020B0609020204030204" pitchFamily="49" charset="0"/>
              </a:rPr>
              <a:t>[r</a:t>
            </a:r>
            <a:r>
              <a:rPr lang="en-US" sz="1400" b="1" dirty="0">
                <a:latin typeface="Consolas" panose="020B0609020204030204" pitchFamily="49" charset="0"/>
              </a:rPr>
              <a:t>][v]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c = 0; c &lt;= 8; </a:t>
            </a:r>
            <a:r>
              <a:rPr lang="en-US" sz="1400" b="1" dirty="0" err="1">
                <a:latin typeface="Consolas" panose="020B0609020204030204" pitchFamily="49" charset="0"/>
              </a:rPr>
              <a:t>c++</a:t>
            </a:r>
            <a:r>
              <a:rPr lang="en-US" sz="1400" b="1" dirty="0">
                <a:latin typeface="Consolas" panose="020B0609020204030204" pitchFamily="49" charset="0"/>
              </a:rPr>
              <a:t>)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markC</a:t>
            </a:r>
            <a:r>
              <a:rPr lang="en-US" sz="1400" b="1" dirty="0" smtClean="0">
                <a:latin typeface="Consolas" panose="020B0609020204030204" pitchFamily="49" charset="0"/>
              </a:rPr>
              <a:t>[c</a:t>
            </a:r>
            <a:r>
              <a:rPr lang="en-US" sz="1400" b="1" dirty="0">
                <a:latin typeface="Consolas" panose="020B0609020204030204" pitchFamily="49" charset="0"/>
              </a:rPr>
              <a:t>][v]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2;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j = 0; j &lt;= 2; j++)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</a:t>
            </a:r>
            <a:r>
              <a:rPr lang="en-US" sz="1400" b="1" dirty="0" err="1" smtClean="0">
                <a:latin typeface="Consolas" panose="020B0609020204030204" pitchFamily="49" charset="0"/>
              </a:rPr>
              <a:t>markS</a:t>
            </a:r>
            <a:r>
              <a:rPr lang="en-US" sz="1400" b="1" dirty="0" smtClean="0">
                <a:latin typeface="Consolas" panose="020B0609020204030204" pitchFamily="49" charset="0"/>
              </a:rPr>
              <a:t>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][j][v]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0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</a:t>
            </a:r>
            <a:r>
              <a:rPr lang="en-US" dirty="0" smtClean="0"/>
              <a:t>QUEEN (P.02.06.02)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bàn</a:t>
            </a:r>
            <a:r>
              <a:rPr lang="en-US" sz="2000" dirty="0" smtClean="0"/>
              <a:t> </a:t>
            </a:r>
            <a:r>
              <a:rPr lang="en-US" sz="2000" dirty="0" err="1" smtClean="0"/>
              <a:t>cờ</a:t>
            </a:r>
            <a:r>
              <a:rPr lang="en-US" sz="2000" dirty="0" smtClean="0"/>
              <a:t> </a:t>
            </a:r>
            <a:r>
              <a:rPr lang="en-US" sz="2000" dirty="0" err="1" smtClean="0"/>
              <a:t>quốc</a:t>
            </a:r>
            <a:r>
              <a:rPr lang="en-US" sz="2000" dirty="0" smtClean="0"/>
              <a:t> </a:t>
            </a:r>
            <a:r>
              <a:rPr lang="en-US" sz="2000" dirty="0" err="1" smtClean="0"/>
              <a:t>tế</a:t>
            </a:r>
            <a:r>
              <a:rPr lang="en-US" sz="2000" dirty="0" smtClean="0"/>
              <a:t> </a:t>
            </a:r>
            <a:r>
              <a:rPr lang="en-US" sz="2000" dirty="0" err="1" smtClean="0"/>
              <a:t>kích</a:t>
            </a:r>
            <a:r>
              <a:rPr lang="en-US" sz="2000" dirty="0" smtClean="0"/>
              <a:t> </a:t>
            </a:r>
            <a:r>
              <a:rPr lang="en-US" sz="2000" dirty="0" err="1" smtClean="0"/>
              <a:t>thước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x </a:t>
            </a:r>
            <a:r>
              <a:rPr lang="en-US" sz="2000" i="1" dirty="0" smtClean="0"/>
              <a:t>n</a:t>
            </a:r>
            <a:r>
              <a:rPr lang="en-US" sz="2000" dirty="0" smtClean="0"/>
              <a:t>,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(0 &lt;= </a:t>
            </a:r>
            <a:r>
              <a:rPr lang="en-US" sz="2000" i="1" dirty="0" smtClean="0"/>
              <a:t>k</a:t>
            </a:r>
            <a:r>
              <a:rPr lang="en-US" sz="2000" dirty="0" smtClean="0"/>
              <a:t> &lt; </a:t>
            </a:r>
            <a:r>
              <a:rPr lang="en-US" sz="2000" i="1" dirty="0" smtClean="0"/>
              <a:t>n</a:t>
            </a:r>
            <a:r>
              <a:rPr lang="en-US" sz="2000" dirty="0" smtClean="0"/>
              <a:t>). </a:t>
            </a:r>
            <a:r>
              <a:rPr lang="en-US" sz="2000" dirty="0" err="1" smtClean="0"/>
              <a:t>Trạng</a:t>
            </a:r>
            <a:r>
              <a:rPr lang="en-US" sz="2000" dirty="0" smtClean="0"/>
              <a:t> </a:t>
            </a:r>
            <a:r>
              <a:rPr lang="en-US" sz="2000" dirty="0" err="1" smtClean="0"/>
              <a:t>thái</a:t>
            </a:r>
            <a:r>
              <a:rPr lang="en-US" sz="2000" dirty="0" smtClean="0"/>
              <a:t> </a:t>
            </a:r>
            <a:r>
              <a:rPr lang="en-US" sz="2000" dirty="0" err="1" smtClean="0"/>
              <a:t>bàn</a:t>
            </a:r>
            <a:r>
              <a:rPr lang="en-US" sz="2000" dirty="0" smtClean="0"/>
              <a:t> </a:t>
            </a:r>
            <a:r>
              <a:rPr lang="en-US" sz="2000" dirty="0" err="1" smtClean="0"/>
              <a:t>cờ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bởi</a:t>
            </a:r>
            <a:r>
              <a:rPr lang="en-US" sz="2000" dirty="0" smtClean="0"/>
              <a:t> ma </a:t>
            </a:r>
            <a:r>
              <a:rPr lang="en-US" sz="2000" dirty="0" err="1" smtClean="0"/>
              <a:t>trận</a:t>
            </a:r>
            <a:r>
              <a:rPr lang="en-US" sz="2000" dirty="0" smtClean="0"/>
              <a:t> </a:t>
            </a:r>
            <a:r>
              <a:rPr lang="en-US" sz="2000" i="1" dirty="0" err="1" smtClean="0"/>
              <a:t>A</a:t>
            </a:r>
            <a:r>
              <a:rPr lang="en-US" sz="2000" i="1" baseline="-25000" dirty="0" err="1" smtClean="0"/>
              <a:t>n</a:t>
            </a:r>
            <a:r>
              <a:rPr lang="en-US" sz="2000" baseline="-25000" dirty="0" err="1" smtClean="0"/>
              <a:t>x</a:t>
            </a:r>
            <a:r>
              <a:rPr lang="en-US" sz="2000" i="1" baseline="-25000" dirty="0" err="1" smtClean="0"/>
              <a:t>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</a:t>
            </a:r>
            <a:r>
              <a:rPr lang="en-US" sz="2000" i="1" dirty="0" smtClean="0"/>
              <a:t>A</a:t>
            </a:r>
            <a:r>
              <a:rPr lang="en-US" sz="2000" dirty="0" smtClean="0"/>
              <a:t>(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, j</a:t>
            </a:r>
            <a:r>
              <a:rPr lang="en-US" sz="2000" dirty="0" smtClean="0"/>
              <a:t>) = 1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ô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smtClean="0"/>
              <a:t>j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i="1" dirty="0" smtClean="0"/>
              <a:t>A</a:t>
            </a:r>
            <a:r>
              <a:rPr lang="en-US" sz="2000" dirty="0" smtClean="0"/>
              <a:t>(</a:t>
            </a:r>
            <a:r>
              <a:rPr lang="en-US" sz="2000" i="1" dirty="0" err="1" smtClean="0"/>
              <a:t>i,j</a:t>
            </a:r>
            <a:r>
              <a:rPr lang="en-US" sz="2000" dirty="0" smtClean="0"/>
              <a:t>) = 0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ô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,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smtClean="0"/>
              <a:t>j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đếm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lượng</a:t>
            </a:r>
            <a:r>
              <a:rPr lang="en-US" sz="2000" dirty="0" smtClean="0"/>
              <a:t> Q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cách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- </a:t>
            </a:r>
            <a:r>
              <a:rPr lang="en-US" sz="2000" i="1" dirty="0" smtClean="0"/>
              <a:t>k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bàn</a:t>
            </a:r>
            <a:r>
              <a:rPr lang="en-US" sz="2000" dirty="0" smtClean="0"/>
              <a:t> </a:t>
            </a:r>
            <a:r>
              <a:rPr lang="en-US" sz="2000" dirty="0" err="1" smtClean="0"/>
              <a:t>cờ</a:t>
            </a:r>
            <a:r>
              <a:rPr lang="en-US" sz="2000" dirty="0" smtClean="0"/>
              <a:t> </a:t>
            </a:r>
            <a:r>
              <a:rPr lang="en-US" sz="2000" dirty="0" err="1" smtClean="0"/>
              <a:t>sao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2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nào</a:t>
            </a:r>
            <a:r>
              <a:rPr lang="en-US" sz="2000" dirty="0" smtClean="0"/>
              <a:t> </a:t>
            </a:r>
            <a:r>
              <a:rPr lang="en-US" sz="2000" dirty="0" err="1" smtClean="0"/>
              <a:t>ăn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 smtClean="0"/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(1 &lt;=  </a:t>
            </a:r>
            <a:r>
              <a:rPr lang="en-US" sz="2000" i="1" dirty="0" smtClean="0"/>
              <a:t>n</a:t>
            </a:r>
            <a:r>
              <a:rPr lang="en-US" sz="2000" dirty="0" smtClean="0"/>
              <a:t> &lt;= 15)</a:t>
            </a:r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+ 1 (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= 1, 2, …, </a:t>
            </a:r>
            <a:r>
              <a:rPr lang="en-US" sz="2000" i="1" dirty="0" smtClean="0"/>
              <a:t>n</a:t>
            </a:r>
            <a:r>
              <a:rPr lang="en-US" sz="2000" dirty="0" smtClean="0"/>
              <a:t>):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ma </a:t>
            </a:r>
            <a:r>
              <a:rPr lang="en-US" sz="2000" dirty="0" err="1" smtClean="0"/>
              <a:t>trận</a:t>
            </a:r>
            <a:r>
              <a:rPr lang="en-US" sz="2000" dirty="0" smtClean="0"/>
              <a:t> </a:t>
            </a:r>
            <a:r>
              <a:rPr lang="en-US" sz="2000" i="1" dirty="0" smtClean="0"/>
              <a:t>A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i="1" dirty="0" smtClean="0"/>
              <a:t>Q</a:t>
            </a:r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215488"/>
              </p:ext>
            </p:extLst>
          </p:nvPr>
        </p:nvGraphicFramePr>
        <p:xfrm>
          <a:off x="7509164" y="2771073"/>
          <a:ext cx="43441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50"/>
                <a:gridCol w="2172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0 1 0 0 0 0 0 0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0 0 0 1 0 0 0 0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9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QUEEN – THIẾT KẾ THUẬT TOÁN, MÃ GIẢ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4667373" cy="4909124"/>
          </a:xfrm>
        </p:spPr>
        <p:txBody>
          <a:bodyPr/>
          <a:lstStyle/>
          <a:p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: </a:t>
            </a:r>
            <a:r>
              <a:rPr lang="en-US" sz="2000" i="1" dirty="0" smtClean="0"/>
              <a:t>x</a:t>
            </a:r>
            <a:r>
              <a:rPr lang="en-US" sz="2000" dirty="0" smtClean="0"/>
              <a:t>[1..</a:t>
            </a:r>
            <a:r>
              <a:rPr lang="en-US" sz="2000" i="1" dirty="0" smtClean="0"/>
              <a:t>n</a:t>
            </a:r>
            <a:r>
              <a:rPr lang="en-US" sz="2000" dirty="0" smtClean="0"/>
              <a:t>],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</a:t>
            </a:r>
            <a:r>
              <a:rPr lang="en-US" sz="2000" i="1" dirty="0" smtClean="0"/>
              <a:t>x</a:t>
            </a:r>
            <a:r>
              <a:rPr lang="en-US" sz="2000" dirty="0" smtClean="0"/>
              <a:t>[</a:t>
            </a:r>
            <a:r>
              <a:rPr lang="en-US" sz="2000" i="1" dirty="0" err="1" smtClean="0"/>
              <a:t>i</a:t>
            </a:r>
            <a:r>
              <a:rPr lang="en-US" sz="2000" dirty="0" smtClean="0"/>
              <a:t>]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endParaRPr lang="en-US" sz="2000" i="1" dirty="0" smtClean="0"/>
          </a:p>
          <a:p>
            <a:r>
              <a:rPr lang="en-US" sz="2000" dirty="0" err="1" smtClean="0"/>
              <a:t>Ràng</a:t>
            </a:r>
            <a:r>
              <a:rPr lang="en-US" sz="2000" dirty="0" smtClean="0"/>
              <a:t> </a:t>
            </a:r>
            <a:r>
              <a:rPr lang="en-US" sz="2000" dirty="0" err="1" smtClean="0"/>
              <a:t>buộc</a:t>
            </a:r>
            <a:endParaRPr lang="en-US" sz="2000" dirty="0" smtClean="0"/>
          </a:p>
          <a:p>
            <a:pPr lvl="1"/>
            <a:r>
              <a:rPr lang="en-US" sz="2000" i="1" dirty="0" smtClean="0"/>
              <a:t>x</a:t>
            </a:r>
            <a:r>
              <a:rPr lang="en-US" sz="2000" dirty="0" smtClean="0"/>
              <a:t>[</a:t>
            </a:r>
            <a:r>
              <a:rPr lang="en-US" sz="2000" i="1" dirty="0" err="1" smtClean="0"/>
              <a:t>i</a:t>
            </a:r>
            <a:r>
              <a:rPr lang="en-US" sz="2000" dirty="0" smtClean="0"/>
              <a:t>] ≠ </a:t>
            </a:r>
            <a:r>
              <a:rPr lang="en-US" sz="2000" i="1" dirty="0" smtClean="0"/>
              <a:t>x</a:t>
            </a:r>
            <a:r>
              <a:rPr lang="en-US" sz="2000" dirty="0" smtClean="0"/>
              <a:t>[</a:t>
            </a:r>
            <a:r>
              <a:rPr lang="en-US" sz="2000" i="1" dirty="0" smtClean="0"/>
              <a:t>j</a:t>
            </a:r>
            <a:r>
              <a:rPr lang="en-US" sz="2000" dirty="0" smtClean="0"/>
              <a:t>]</a:t>
            </a:r>
          </a:p>
          <a:p>
            <a:pPr lvl="1"/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 smtClean="0"/>
              <a:t>] +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≠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 smtClean="0"/>
              <a:t>] + </a:t>
            </a:r>
            <a:r>
              <a:rPr lang="en-US" sz="2000" i="1" dirty="0" smtClean="0"/>
              <a:t>j</a:t>
            </a:r>
            <a:endParaRPr lang="en-US" sz="2000" i="1" dirty="0"/>
          </a:p>
          <a:p>
            <a:pPr lvl="1"/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dirty="0"/>
              <a:t>] </a:t>
            </a:r>
            <a:r>
              <a:rPr lang="en-US" sz="2000" dirty="0" smtClean="0"/>
              <a:t>–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≠ </a:t>
            </a:r>
            <a:r>
              <a:rPr lang="en-US" sz="2000" i="1" dirty="0"/>
              <a:t>x</a:t>
            </a:r>
            <a:r>
              <a:rPr lang="en-US" sz="2000" dirty="0"/>
              <a:t>[</a:t>
            </a:r>
            <a:r>
              <a:rPr lang="en-US" sz="2000" i="1" dirty="0"/>
              <a:t>j</a:t>
            </a:r>
            <a:r>
              <a:rPr lang="en-US" sz="2000" dirty="0" smtClean="0"/>
              <a:t>] - j</a:t>
            </a:r>
            <a:r>
              <a:rPr lang="en-US" sz="2000" i="1" dirty="0" smtClean="0"/>
              <a:t>	</a:t>
            </a:r>
          </a:p>
          <a:p>
            <a:r>
              <a:rPr lang="en-US" sz="2000" dirty="0" err="1" smtClean="0"/>
              <a:t>Mảng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dấu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err="1" smtClean="0"/>
              <a:t>markR</a:t>
            </a:r>
            <a:r>
              <a:rPr lang="en-US" sz="2000" dirty="0" smtClean="0"/>
              <a:t>[</a:t>
            </a:r>
            <a:r>
              <a:rPr lang="en-US" sz="2000" i="1" dirty="0" smtClean="0"/>
              <a:t>r</a:t>
            </a:r>
            <a:r>
              <a:rPr lang="en-US" sz="2000" dirty="0" smtClean="0"/>
              <a:t>] = 1: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smtClean="0"/>
              <a:t>r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endParaRPr lang="en-US" sz="2000" dirty="0" smtClean="0"/>
          </a:p>
          <a:p>
            <a:pPr lvl="1"/>
            <a:r>
              <a:rPr lang="en-US" sz="2000" dirty="0" smtClean="0"/>
              <a:t>markD1[</a:t>
            </a:r>
            <a:r>
              <a:rPr lang="en-US" sz="2000" i="1" dirty="0" smtClean="0"/>
              <a:t>d</a:t>
            </a:r>
            <a:r>
              <a:rPr lang="en-US" sz="2000" dirty="0" smtClean="0"/>
              <a:t>] = 1: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smtClean="0"/>
              <a:t>r</a:t>
            </a:r>
            <a:r>
              <a:rPr lang="en-US" sz="2000" dirty="0" smtClean="0"/>
              <a:t>,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i="1" dirty="0" smtClean="0"/>
              <a:t>d</a:t>
            </a:r>
            <a:r>
              <a:rPr lang="en-US" sz="2000" dirty="0" smtClean="0"/>
              <a:t> = </a:t>
            </a:r>
            <a:r>
              <a:rPr lang="en-US" sz="2000" i="1" dirty="0" smtClean="0"/>
              <a:t>n</a:t>
            </a:r>
            <a:r>
              <a:rPr lang="en-US" sz="2000" dirty="0" smtClean="0"/>
              <a:t> – </a:t>
            </a:r>
            <a:r>
              <a:rPr lang="en-US" sz="2000" i="1" dirty="0" smtClean="0"/>
              <a:t>k</a:t>
            </a:r>
            <a:r>
              <a:rPr lang="en-US" sz="2000" dirty="0" smtClean="0"/>
              <a:t> + </a:t>
            </a:r>
            <a:r>
              <a:rPr lang="en-US" sz="2000" i="1" dirty="0" smtClean="0"/>
              <a:t>r</a:t>
            </a:r>
          </a:p>
          <a:p>
            <a:pPr lvl="1"/>
            <a:r>
              <a:rPr lang="en-US" sz="2000" dirty="0" smtClean="0"/>
              <a:t>MarkD2[</a:t>
            </a:r>
            <a:r>
              <a:rPr lang="en-US" sz="2000" i="1" dirty="0" smtClean="0"/>
              <a:t>d</a:t>
            </a:r>
            <a:r>
              <a:rPr lang="en-US" sz="2000" dirty="0" smtClean="0"/>
              <a:t>] = 1: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quân</a:t>
            </a:r>
            <a:r>
              <a:rPr lang="en-US" sz="2000" dirty="0" smtClean="0"/>
              <a:t>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smtClean="0"/>
              <a:t>r</a:t>
            </a:r>
            <a:r>
              <a:rPr lang="en-US" sz="2000" dirty="0" smtClean="0"/>
              <a:t>,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i="1" dirty="0" smtClean="0"/>
              <a:t>k</a:t>
            </a:r>
            <a:r>
              <a:rPr lang="en-US" sz="2000" dirty="0" smtClean="0"/>
              <a:t> + </a:t>
            </a:r>
            <a:r>
              <a:rPr lang="en-US" sz="2000" i="1" dirty="0" smtClean="0"/>
              <a:t>r</a:t>
            </a:r>
            <a:r>
              <a:rPr lang="en-US" sz="2000" dirty="0" smtClean="0"/>
              <a:t> = </a:t>
            </a:r>
            <a:r>
              <a:rPr lang="en-US" sz="2000" i="1" dirty="0" smtClean="0"/>
              <a:t>d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107709" y="849745"/>
            <a:ext cx="7002410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check(r,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(mark[r] = 0) and (markD1[</a:t>
            </a:r>
            <a:r>
              <a:rPr lang="en-US" sz="1400" b="1" dirty="0" err="1" smtClean="0">
                <a:latin typeface="Consolas" panose="020B0609020204030204" pitchFamily="49" charset="0"/>
              </a:rPr>
              <a:t>n+k-r</a:t>
            </a:r>
            <a:r>
              <a:rPr lang="en-US" sz="1400" b="1" dirty="0" smtClean="0">
                <a:latin typeface="Consolas" panose="020B0609020204030204" pitchFamily="49" charset="0"/>
              </a:rPr>
              <a:t>] = 0) and (markD2[</a:t>
            </a:r>
            <a:r>
              <a:rPr lang="en-US" sz="1400" b="1" dirty="0" err="1" smtClean="0">
                <a:latin typeface="Consolas" panose="020B0609020204030204" pitchFamily="49" charset="0"/>
              </a:rPr>
              <a:t>k+r</a:t>
            </a:r>
            <a:r>
              <a:rPr lang="en-US" sz="1400" b="1" dirty="0" smtClean="0">
                <a:latin typeface="Consolas" panose="020B0609020204030204" pitchFamily="49" charset="0"/>
              </a:rPr>
              <a:t>] = 0); 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try(k){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 x[k] &gt; 0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 k = n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+ 1;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for r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 check(r, k)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x[k] = r; mark[r] = 1; markD1[</a:t>
            </a:r>
            <a:r>
              <a:rPr lang="en-US" sz="1400" b="1" dirty="0" err="1" smtClean="0">
                <a:latin typeface="Consolas" panose="020B0609020204030204" pitchFamily="49" charset="0"/>
              </a:rPr>
              <a:t>n+k-r</a:t>
            </a:r>
            <a:r>
              <a:rPr lang="en-US" sz="1400" b="1" dirty="0" smtClean="0">
                <a:latin typeface="Consolas" panose="020B0609020204030204" pitchFamily="49" charset="0"/>
              </a:rPr>
              <a:t>] = 1; markD2[</a:t>
            </a:r>
            <a:r>
              <a:rPr lang="en-US" sz="1400" b="1" dirty="0" err="1" smtClean="0">
                <a:latin typeface="Consolas" panose="020B0609020204030204" pitchFamily="49" charset="0"/>
              </a:rPr>
              <a:t>k+r</a:t>
            </a:r>
            <a:r>
              <a:rPr lang="en-US" sz="1400" b="1" dirty="0" smtClean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if k = n then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=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else 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x[k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>
                <a:latin typeface="Consolas" panose="020B0609020204030204" pitchFamily="49" charset="0"/>
              </a:rPr>
              <a:t>mark[r]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>
                <a:latin typeface="Consolas" panose="020B0609020204030204" pitchFamily="49" charset="0"/>
              </a:rPr>
              <a:t>markD1[</a:t>
            </a:r>
            <a:r>
              <a:rPr lang="en-US" sz="1400" b="1" dirty="0" err="1">
                <a:latin typeface="Consolas" panose="020B0609020204030204" pitchFamily="49" charset="0"/>
              </a:rPr>
              <a:t>n+k-r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>
                <a:latin typeface="Consolas" panose="020B0609020204030204" pitchFamily="49" charset="0"/>
              </a:rPr>
              <a:t>markD2[</a:t>
            </a:r>
            <a:r>
              <a:rPr lang="en-US" sz="1400" b="1" dirty="0" err="1">
                <a:latin typeface="Consolas" panose="020B0609020204030204" pitchFamily="49" charset="0"/>
              </a:rPr>
              <a:t>k+r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QUEEN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107709" y="849745"/>
            <a:ext cx="7002410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if(x[k</a:t>
            </a:r>
            <a:r>
              <a:rPr lang="en-US" sz="1400" b="1" dirty="0">
                <a:latin typeface="Consolas" panose="020B0609020204030204" pitchFamily="49" charset="0"/>
              </a:rPr>
              <a:t>] &gt; 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if(k </a:t>
            </a:r>
            <a:r>
              <a:rPr lang="en-US" sz="1400" b="1" dirty="0">
                <a:latin typeface="Consolas" panose="020B0609020204030204" pitchFamily="49" charset="0"/>
              </a:rPr>
              <a:t>== n)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+= </a:t>
            </a:r>
            <a:r>
              <a:rPr lang="en-US" sz="1400" b="1" dirty="0" smtClean="0">
                <a:latin typeface="Consolas" panose="020B0609020204030204" pitchFamily="49" charset="0"/>
              </a:rPr>
              <a:t>1; else </a:t>
            </a:r>
            <a:r>
              <a:rPr lang="en-US" sz="1400" b="1" dirty="0">
                <a:latin typeface="Consolas" panose="020B0609020204030204" pitchFamily="49" charset="0"/>
              </a:rPr>
              <a:t>Try(k+1);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return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r = 1; r &lt;= n; r++){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if(check(</a:t>
            </a:r>
            <a:r>
              <a:rPr lang="en-US" sz="1400" b="1" dirty="0" err="1" smtClean="0">
                <a:latin typeface="Consolas" panose="020B0609020204030204" pitchFamily="49" charset="0"/>
              </a:rPr>
              <a:t>r,k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x[k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r; mark[r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1; markD1[n</a:t>
            </a:r>
            <a:r>
              <a:rPr lang="en-US" sz="1400" b="1" dirty="0">
                <a:latin typeface="Consolas" panose="020B0609020204030204" pitchFamily="49" charset="0"/>
              </a:rPr>
              <a:t>+ k - r] = </a:t>
            </a:r>
            <a:r>
              <a:rPr lang="en-US" sz="1400" b="1" dirty="0" smtClean="0">
                <a:latin typeface="Consolas" panose="020B0609020204030204" pitchFamily="49" charset="0"/>
              </a:rPr>
              <a:t>1; markD2[k </a:t>
            </a:r>
            <a:r>
              <a:rPr lang="en-US" sz="1400" b="1" dirty="0">
                <a:latin typeface="Consolas" panose="020B0609020204030204" pitchFamily="49" charset="0"/>
              </a:rPr>
              <a:t>+ r] 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if(k </a:t>
            </a:r>
            <a:r>
              <a:rPr lang="en-US" sz="1400" b="1" dirty="0">
                <a:latin typeface="Consolas" panose="020B0609020204030204" pitchFamily="49" charset="0"/>
              </a:rPr>
              <a:t>== n)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 += </a:t>
            </a:r>
            <a:r>
              <a:rPr lang="en-US" sz="1400" b="1" dirty="0" smtClean="0">
                <a:latin typeface="Consolas" panose="020B0609020204030204" pitchFamily="49" charset="0"/>
              </a:rPr>
              <a:t>1; else </a:t>
            </a:r>
            <a:r>
              <a:rPr lang="en-US" sz="1400" b="1" dirty="0">
                <a:latin typeface="Consolas" panose="020B0609020204030204" pitchFamily="49" charset="0"/>
              </a:rPr>
              <a:t>Try(k+1);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x[k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 mark[r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 markD1[n</a:t>
            </a:r>
            <a:r>
              <a:rPr lang="en-US" sz="1400" b="1" dirty="0">
                <a:latin typeface="Consolas" panose="020B0609020204030204" pitchFamily="49" charset="0"/>
              </a:rPr>
              <a:t>+ k - r] = 0</a:t>
            </a:r>
            <a:r>
              <a:rPr lang="en-US" sz="1400" b="1" dirty="0" smtClean="0">
                <a:latin typeface="Consolas" panose="020B0609020204030204" pitchFamily="49" charset="0"/>
              </a:rPr>
              <a:t>; markD2[k </a:t>
            </a:r>
            <a:r>
              <a:rPr lang="en-US" sz="1400" b="1" dirty="0">
                <a:latin typeface="Consolas" panose="020B0609020204030204" pitchFamily="49" charset="0"/>
              </a:rPr>
              <a:t>+ r]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71236" y="849745"/>
            <a:ext cx="4179455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#define N 100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a[N];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mark[N];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markD1[2*N</a:t>
            </a:r>
            <a:r>
              <a:rPr lang="en-US" sz="1400" b="1" dirty="0" smtClean="0">
                <a:latin typeface="Consolas" panose="020B0609020204030204" pitchFamily="49" charset="0"/>
              </a:rPr>
              <a:t>];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markD2[2*N];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if(mark[v</a:t>
            </a:r>
            <a:r>
              <a:rPr lang="en-US" sz="1400" b="1" dirty="0">
                <a:latin typeface="Consolas" panose="020B0609020204030204" pitchFamily="49" charset="0"/>
              </a:rPr>
              <a:t>] == 1) return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if(markD1[n </a:t>
            </a:r>
            <a:r>
              <a:rPr lang="en-US" sz="1400" b="1" dirty="0">
                <a:latin typeface="Consolas" panose="020B0609020204030204" pitchFamily="49" charset="0"/>
              </a:rPr>
              <a:t>+ k - v]==1) return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if(markD2[k </a:t>
            </a:r>
            <a:r>
              <a:rPr lang="en-US" sz="1400" b="1" dirty="0">
                <a:latin typeface="Consolas" panose="020B0609020204030204" pitchFamily="49" charset="0"/>
              </a:rPr>
              <a:t>+ v]==1) return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65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QUEEN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035636" y="849745"/>
            <a:ext cx="3817628" cy="50522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input</a:t>
            </a:r>
            <a:r>
              <a:rPr lang="en-US" sz="1400" b="1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cnt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Try(1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1025236" y="849745"/>
            <a:ext cx="6844146" cy="50522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mark[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0;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 2*N;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 smtClean="0">
                <a:latin typeface="Consolas" panose="020B0609020204030204" pitchFamily="49" charset="0"/>
              </a:rPr>
              <a:t>++){    markD1[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 markD2[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</a:t>
            </a:r>
            <a:r>
              <a:rPr lang="en-US" sz="1400" b="1" dirty="0" smtClean="0">
                <a:latin typeface="Consolas" panose="020B0609020204030204" pitchFamily="49" charset="0"/>
              </a:rPr>
              <a:t>;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 x[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j = 1; j &lt;= n; j++){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e;  </a:t>
            </a:r>
            <a:r>
              <a:rPr lang="en-US" sz="1400" b="1" dirty="0" err="1" smtClean="0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d",&amp;e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if(e </a:t>
            </a:r>
            <a:r>
              <a:rPr lang="en-US" sz="1400" b="1" dirty="0">
                <a:latin typeface="Consolas" panose="020B0609020204030204" pitchFamily="49" charset="0"/>
              </a:rPr>
              <a:t>== 1){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x[j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mark[</a:t>
            </a:r>
            <a:r>
              <a:rPr lang="en-US" sz="1400" b="1" dirty="0" err="1" smtClean="0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1; markD1[n + j -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 = 1; markD2[</a:t>
            </a:r>
            <a:r>
              <a:rPr lang="en-US" sz="1400" b="1" dirty="0" err="1">
                <a:latin typeface="Consolas" panose="020B0609020204030204" pitchFamily="49" charset="0"/>
              </a:rPr>
              <a:t>i+j</a:t>
            </a:r>
            <a:r>
              <a:rPr lang="en-US" sz="1400" b="1" dirty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7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TSP (P.02.06.03)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i="1" dirty="0" smtClean="0"/>
              <a:t>n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1, 2, . . ., </a:t>
            </a:r>
            <a:r>
              <a:rPr lang="en-US" sz="2000" i="1" dirty="0" smtClean="0"/>
              <a:t>n</a:t>
            </a:r>
            <a:r>
              <a:rPr lang="en-US" sz="2000" dirty="0" smtClean="0"/>
              <a:t>. </a:t>
            </a:r>
            <a:r>
              <a:rPr lang="en-US" sz="2000" dirty="0" err="1" smtClean="0"/>
              <a:t>Khoảng</a:t>
            </a:r>
            <a:r>
              <a:rPr lang="en-US" sz="2000" dirty="0" smtClean="0"/>
              <a:t> </a:t>
            </a:r>
            <a:r>
              <a:rPr lang="en-US" sz="2000" dirty="0" err="1" smtClean="0"/>
              <a:t>cách</a:t>
            </a:r>
            <a:r>
              <a:rPr lang="en-US" sz="2000" dirty="0" smtClean="0"/>
              <a:t> di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</a:t>
            </a:r>
            <a:r>
              <a:rPr lang="en-US" sz="2000" i="1" dirty="0" smtClean="0"/>
              <a:t>j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i="1" dirty="0" smtClean="0"/>
              <a:t>d</a:t>
            </a:r>
            <a:r>
              <a:rPr lang="en-US" sz="2000" dirty="0" smtClean="0"/>
              <a:t>(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, j</a:t>
            </a:r>
            <a:r>
              <a:rPr lang="en-US" sz="2000" dirty="0" smtClean="0"/>
              <a:t>),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, j</a:t>
            </a:r>
            <a:r>
              <a:rPr lang="en-US" sz="2000" dirty="0" smtClean="0"/>
              <a:t> = 1, 2, …, </a:t>
            </a:r>
            <a:r>
              <a:rPr lang="en-US" sz="2000" i="1" dirty="0" smtClean="0"/>
              <a:t>n</a:t>
            </a:r>
            <a:r>
              <a:rPr lang="en-US" sz="2000" dirty="0" smtClean="0"/>
              <a:t>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chu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phát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1, </a:t>
            </a:r>
            <a:r>
              <a:rPr lang="en-US" sz="2000" dirty="0" err="1" smtClean="0"/>
              <a:t>đi</a:t>
            </a:r>
            <a:r>
              <a:rPr lang="en-US" sz="2000" dirty="0" smtClean="0"/>
              <a:t> qua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,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</a:t>
            </a:r>
            <a:r>
              <a:rPr lang="en-US" sz="2000" dirty="0" err="1" smtClean="0"/>
              <a:t>đúng</a:t>
            </a:r>
            <a:r>
              <a:rPr lang="en-US" sz="2000" dirty="0" smtClean="0"/>
              <a:t> 1 </a:t>
            </a:r>
            <a:r>
              <a:rPr lang="en-US" sz="2000" dirty="0" err="1" smtClean="0"/>
              <a:t>lần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quay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1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tổng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 </a:t>
            </a:r>
            <a:r>
              <a:rPr lang="en-US" sz="2000" dirty="0" err="1" smtClean="0"/>
              <a:t>nhỏ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endParaRPr lang="en-US" sz="2000" dirty="0" smtClean="0"/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1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(1 &lt;=  </a:t>
            </a:r>
            <a:r>
              <a:rPr lang="en-US" sz="2000" i="1" dirty="0" smtClean="0"/>
              <a:t>n</a:t>
            </a:r>
            <a:r>
              <a:rPr lang="en-US" sz="2000" dirty="0" smtClean="0"/>
              <a:t> &lt;= 20)</a:t>
            </a:r>
          </a:p>
          <a:p>
            <a:pPr lvl="1"/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+ 1 (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= 1, 2, …, </a:t>
            </a:r>
            <a:r>
              <a:rPr lang="en-US" sz="2000" i="1" dirty="0" smtClean="0"/>
              <a:t>n</a:t>
            </a:r>
            <a:r>
              <a:rPr lang="en-US" sz="2000" dirty="0" smtClean="0"/>
              <a:t>): </a:t>
            </a:r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ma </a:t>
            </a:r>
            <a:r>
              <a:rPr lang="en-US" sz="2000" dirty="0" err="1" smtClean="0"/>
              <a:t>trận</a:t>
            </a:r>
            <a:r>
              <a:rPr lang="en-US" sz="2000" dirty="0" smtClean="0"/>
              <a:t> </a:t>
            </a:r>
            <a:r>
              <a:rPr lang="en-US" sz="2000" i="1" dirty="0" smtClean="0"/>
              <a:t>d</a:t>
            </a:r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chu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tìm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endParaRPr lang="en-US" sz="2000" i="1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69476"/>
              </p:ext>
            </p:extLst>
          </p:nvPr>
        </p:nvGraphicFramePr>
        <p:xfrm>
          <a:off x="7509164" y="2771073"/>
          <a:ext cx="43441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50"/>
                <a:gridCol w="2172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0 1 1 9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1 0 9 3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1 9 0 2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9 3 2 0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0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TSP – THIẾT KẾ THUẬT TOÁN,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7151955" cy="4909124"/>
          </a:xfrm>
        </p:spPr>
        <p:txBody>
          <a:bodyPr/>
          <a:lstStyle/>
          <a:p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: </a:t>
            </a:r>
            <a:r>
              <a:rPr lang="en-US" sz="2000" i="1" dirty="0" smtClean="0"/>
              <a:t>x</a:t>
            </a:r>
            <a:r>
              <a:rPr lang="en-US" sz="2000" dirty="0" smtClean="0"/>
              <a:t>[1, . . ., </a:t>
            </a:r>
            <a:r>
              <a:rPr lang="en-US" sz="2000" i="1" dirty="0" smtClean="0"/>
              <a:t>n</a:t>
            </a:r>
            <a:r>
              <a:rPr lang="en-US" sz="2000" dirty="0" smtClean="0"/>
              <a:t>]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x[</a:t>
            </a:r>
            <a:r>
              <a:rPr lang="en-US" sz="2000" i="1" dirty="0" err="1" smtClean="0"/>
              <a:t>i</a:t>
            </a:r>
            <a:r>
              <a:rPr lang="en-US" sz="2000" dirty="0" smtClean="0"/>
              <a:t>]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hành</a:t>
            </a:r>
            <a:r>
              <a:rPr lang="en-US" sz="2000" dirty="0" smtClean="0"/>
              <a:t> </a:t>
            </a:r>
            <a:r>
              <a:rPr lang="en-US" sz="2000" dirty="0" err="1" smtClean="0"/>
              <a:t>trình</a:t>
            </a:r>
            <a:r>
              <a:rPr lang="en-US" sz="2000" dirty="0" smtClean="0"/>
              <a:t>,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= 1, 2, …, </a:t>
            </a:r>
            <a:r>
              <a:rPr lang="en-US" sz="2000" i="1" dirty="0" smtClean="0"/>
              <a:t>n</a:t>
            </a:r>
            <a:r>
              <a:rPr lang="en-US" sz="2000" dirty="0" smtClean="0"/>
              <a:t>. Chu </a:t>
            </a:r>
            <a:r>
              <a:rPr lang="en-US" sz="2000" dirty="0" err="1" smtClean="0"/>
              <a:t>trình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x[1] </a:t>
            </a:r>
            <a:r>
              <a:rPr lang="en-US" sz="2000" dirty="0" smtClean="0">
                <a:sym typeface="Wingdings" panose="05000000000000000000" pitchFamily="2" charset="2"/>
              </a:rPr>
              <a:t> x[2]  . . .  x[n]  x[1]</a:t>
            </a:r>
          </a:p>
          <a:p>
            <a:r>
              <a:rPr lang="en-US" sz="2000" dirty="0" err="1" smtClean="0">
                <a:sym typeface="Wingdings" panose="05000000000000000000" pitchFamily="2" charset="2"/>
              </a:rPr>
              <a:t>Mảng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đánh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dấu</a:t>
            </a:r>
            <a:r>
              <a:rPr lang="en-US" sz="2000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mark[v] = 1: </a:t>
            </a:r>
            <a:r>
              <a:rPr lang="en-US" sz="2000" dirty="0" err="1" smtClean="0">
                <a:sym typeface="Wingdings" panose="05000000000000000000" pitchFamily="2" charset="2"/>
              </a:rPr>
              <a:t>nghĩa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là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điểm</a:t>
            </a:r>
            <a:r>
              <a:rPr lang="en-US" sz="2000" dirty="0" smtClean="0">
                <a:sym typeface="Wingdings" panose="05000000000000000000" pitchFamily="2" charset="2"/>
              </a:rPr>
              <a:t> v </a:t>
            </a:r>
            <a:r>
              <a:rPr lang="en-US" sz="2000" dirty="0" err="1" smtClean="0">
                <a:sym typeface="Wingdings" panose="05000000000000000000" pitchFamily="2" charset="2"/>
              </a:rPr>
              <a:t>đã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xuất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hiện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trên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hành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trình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en-US" sz="2000" dirty="0" err="1" smtClean="0">
                <a:sym typeface="Wingdings" panose="05000000000000000000" pitchFamily="2" charset="2"/>
              </a:rPr>
              <a:t>Nhánh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và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cận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Cm: </a:t>
            </a:r>
            <a:r>
              <a:rPr lang="en-US" sz="2000" dirty="0" err="1" smtClean="0">
                <a:sym typeface="Wingdings" panose="05000000000000000000" pitchFamily="2" charset="2"/>
              </a:rPr>
              <a:t>khoảng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cách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nhỏ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nhất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trong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số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khoảng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cách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giữa</a:t>
            </a:r>
            <a:r>
              <a:rPr lang="en-US" sz="2000" dirty="0" smtClean="0">
                <a:sym typeface="Wingdings" panose="05000000000000000000" pitchFamily="2" charset="2"/>
              </a:rPr>
              <a:t> 2 </a:t>
            </a:r>
            <a:r>
              <a:rPr lang="en-US" sz="2000" dirty="0" err="1" smtClean="0">
                <a:sym typeface="Wingdings" panose="05000000000000000000" pitchFamily="2" charset="2"/>
              </a:rPr>
              <a:t>điểm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620000" y="849745"/>
            <a:ext cx="4490118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try(k){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v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mark[v] = 0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x[k] = v;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f = f + d[x[k-1], v]; mark[v]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if k = n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fmin</a:t>
            </a:r>
            <a:r>
              <a:rPr lang="en-US" sz="1400" b="1" dirty="0" smtClean="0">
                <a:latin typeface="Consolas" panose="020B0609020204030204" pitchFamily="49" charset="0"/>
              </a:rPr>
              <a:t> &gt; f + d[x[n],x[1]]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fmin</a:t>
            </a:r>
            <a:r>
              <a:rPr lang="en-US" sz="1400" b="1" dirty="0" smtClean="0">
                <a:latin typeface="Consolas" panose="020B0609020204030204" pitchFamily="49" charset="0"/>
              </a:rPr>
              <a:t> = f + </a:t>
            </a:r>
            <a:r>
              <a:rPr lang="en-US" sz="1400" b="1" dirty="0">
                <a:latin typeface="Consolas" panose="020B0609020204030204" pitchFamily="49" charset="0"/>
              </a:rPr>
              <a:t>d[x[n],x[1</a:t>
            </a:r>
            <a:r>
              <a:rPr lang="en-US" sz="1400" b="1" dirty="0" smtClean="0">
                <a:latin typeface="Consolas" panose="020B0609020204030204" pitchFamily="49" charset="0"/>
              </a:rPr>
              <a:t>]];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if f + Cm*(n-k+1) &lt; </a:t>
            </a:r>
            <a:r>
              <a:rPr lang="en-US" sz="1400" b="1" dirty="0" err="1" smtClean="0">
                <a:latin typeface="Consolas" panose="020B0609020204030204" pitchFamily="49" charset="0"/>
              </a:rPr>
              <a:t>fmin</a:t>
            </a:r>
            <a:r>
              <a:rPr lang="en-US" sz="1400" b="1" dirty="0" smtClean="0">
                <a:latin typeface="Consolas" panose="020B0609020204030204" pitchFamily="49" charset="0"/>
              </a:rPr>
              <a:t>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   try(k+1);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f = f – d[x[k-1], v]; mark[v]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78839" y="3565237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x[1]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818593" y="4075903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x[2]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078838" y="5952057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x[k+1]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818593" y="5495066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x[k-1]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010159" y="5495066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x[k+1]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010159" y="4015639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x[n]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8737" y="4427504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>
            <a:off x="5003514" y="3729572"/>
            <a:ext cx="815079" cy="510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3" idx="3"/>
          </p:cNvCxnSpPr>
          <p:nvPr/>
        </p:nvCxnSpPr>
        <p:spPr>
          <a:xfrm flipH="1">
            <a:off x="5003513" y="5659401"/>
            <a:ext cx="815080" cy="4569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1"/>
            <a:endCxn id="15" idx="3"/>
          </p:cNvCxnSpPr>
          <p:nvPr/>
        </p:nvCxnSpPr>
        <p:spPr>
          <a:xfrm flipH="1" flipV="1">
            <a:off x="2934834" y="5659401"/>
            <a:ext cx="1144004" cy="456991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68775" y="4383032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5" name="Straight Arrow Connector 24"/>
          <p:cNvCxnSpPr>
            <a:stCxn id="16" idx="3"/>
            <a:endCxn id="5" idx="1"/>
          </p:cNvCxnSpPr>
          <p:nvPr/>
        </p:nvCxnSpPr>
        <p:spPr>
          <a:xfrm flipV="1">
            <a:off x="2934834" y="3729572"/>
            <a:ext cx="1144005" cy="45040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304817" y="3729571"/>
            <a:ext cx="2419277" cy="238682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789300" y="3419585"/>
            <a:ext cx="3030618" cy="291786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TSP – THIẾT KẾ THUẬT TOÁN,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58844"/>
            <a:ext cx="7151955" cy="4909124"/>
          </a:xfrm>
        </p:spPr>
        <p:txBody>
          <a:bodyPr/>
          <a:lstStyle/>
          <a:p>
            <a:r>
              <a:rPr lang="en-US" sz="2000" i="1" dirty="0" smtClean="0">
                <a:sym typeface="Wingdings" panose="05000000000000000000" pitchFamily="2" charset="2"/>
              </a:rPr>
              <a:t>Cm</a:t>
            </a:r>
            <a:r>
              <a:rPr lang="en-US" sz="2000" dirty="0" smtClean="0">
                <a:sym typeface="Wingdings" panose="05000000000000000000" pitchFamily="2" charset="2"/>
              </a:rPr>
              <a:t>: </a:t>
            </a:r>
            <a:r>
              <a:rPr lang="en-US" sz="2000" dirty="0" err="1" smtClean="0">
                <a:sym typeface="Wingdings" panose="05000000000000000000" pitchFamily="2" charset="2"/>
              </a:rPr>
              <a:t>khoảng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cách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nhỏ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nhất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trong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số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khoảng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cách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giữa</a:t>
            </a:r>
            <a:r>
              <a:rPr lang="en-US" sz="2000" dirty="0" smtClean="0">
                <a:sym typeface="Wingdings" panose="05000000000000000000" pitchFamily="2" charset="2"/>
              </a:rPr>
              <a:t> 2 </a:t>
            </a:r>
            <a:r>
              <a:rPr lang="en-US" sz="2000" dirty="0" err="1" smtClean="0">
                <a:sym typeface="Wingdings" panose="05000000000000000000" pitchFamily="2" charset="2"/>
              </a:rPr>
              <a:t>điểm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620000" y="849745"/>
            <a:ext cx="4490118" cy="5430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try(k){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v = 1 to n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if mark[v] = 0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x[k] = v;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f = f + d[x[k-1], v]; mark[v]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if k = n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if </a:t>
            </a:r>
            <a:r>
              <a:rPr lang="en-US" sz="1400" b="1" dirty="0" err="1" smtClean="0">
                <a:latin typeface="Consolas" panose="020B0609020204030204" pitchFamily="49" charset="0"/>
              </a:rPr>
              <a:t>fmin</a:t>
            </a:r>
            <a:r>
              <a:rPr lang="en-US" sz="1400" b="1" dirty="0" smtClean="0">
                <a:latin typeface="Consolas" panose="020B0609020204030204" pitchFamily="49" charset="0"/>
              </a:rPr>
              <a:t> &gt; f + d[x[n],x[1]] then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fmin</a:t>
            </a:r>
            <a:r>
              <a:rPr lang="en-US" sz="1400" b="1" dirty="0" smtClean="0">
                <a:latin typeface="Consolas" panose="020B0609020204030204" pitchFamily="49" charset="0"/>
              </a:rPr>
              <a:t> = f + </a:t>
            </a:r>
            <a:r>
              <a:rPr lang="en-US" sz="1400" b="1" dirty="0">
                <a:latin typeface="Consolas" panose="020B0609020204030204" pitchFamily="49" charset="0"/>
              </a:rPr>
              <a:t>d[x[n],x[1</a:t>
            </a:r>
            <a:r>
              <a:rPr lang="en-US" sz="1400" b="1" dirty="0" smtClean="0">
                <a:latin typeface="Consolas" panose="020B0609020204030204" pitchFamily="49" charset="0"/>
              </a:rPr>
              <a:t>]];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}else{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if f + Cm*(n-k+1) &lt; </a:t>
            </a:r>
            <a:r>
              <a:rPr lang="en-US" sz="1400" b="1" dirty="0" err="1" smtClean="0">
                <a:latin typeface="Consolas" panose="020B0609020204030204" pitchFamily="49" charset="0"/>
              </a:rPr>
              <a:t>fmin</a:t>
            </a:r>
            <a:r>
              <a:rPr lang="en-US" sz="1400" b="1" dirty="0" smtClean="0">
                <a:latin typeface="Consolas" panose="020B0609020204030204" pitchFamily="49" charset="0"/>
              </a:rPr>
              <a:t> then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      try(k+1);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  f = f – d[x[k-1], v]; mark[v]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1711" y="2527549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x[1]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551465" y="3038215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x[2]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811710" y="4914369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x[k]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551465" y="4457378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x[k-1]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43031" y="4457378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x[k+1]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743031" y="2977951"/>
            <a:ext cx="924675" cy="328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x[n]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1609" y="3389816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>
            <a:off x="4736386" y="2691884"/>
            <a:ext cx="815079" cy="510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  <a:endCxn id="13" idx="3"/>
          </p:cNvCxnSpPr>
          <p:nvPr/>
        </p:nvCxnSpPr>
        <p:spPr>
          <a:xfrm flipH="1">
            <a:off x="4736385" y="4621713"/>
            <a:ext cx="815080" cy="4569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1"/>
            <a:endCxn id="15" idx="3"/>
          </p:cNvCxnSpPr>
          <p:nvPr/>
        </p:nvCxnSpPr>
        <p:spPr>
          <a:xfrm flipH="1" flipV="1">
            <a:off x="2667706" y="4621713"/>
            <a:ext cx="1144004" cy="456991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01647" y="3345344"/>
            <a:ext cx="40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5" name="Straight Arrow Connector 24"/>
          <p:cNvCxnSpPr>
            <a:stCxn id="16" idx="3"/>
            <a:endCxn id="5" idx="1"/>
          </p:cNvCxnSpPr>
          <p:nvPr/>
        </p:nvCxnSpPr>
        <p:spPr>
          <a:xfrm flipV="1">
            <a:off x="2667706" y="2691884"/>
            <a:ext cx="1144005" cy="45040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037689" y="2691883"/>
            <a:ext cx="2419277" cy="238682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522172" y="2381897"/>
            <a:ext cx="3030618" cy="291786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36385" y="1551398"/>
            <a:ext cx="2754305" cy="70788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Hành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trình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đã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đi</a:t>
            </a:r>
            <a:r>
              <a:rPr lang="en-US" sz="2000" dirty="0" smtClean="0">
                <a:latin typeface="Lato" panose="020F0502020204030203"/>
              </a:rPr>
              <a:t> qua, </a:t>
            </a:r>
            <a:r>
              <a:rPr lang="en-US" sz="2000" dirty="0" err="1" smtClean="0">
                <a:latin typeface="Lato" panose="020F0502020204030203"/>
              </a:rPr>
              <a:t>gồm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k</a:t>
            </a:r>
            <a:r>
              <a:rPr lang="en-US" sz="2000" dirty="0" smtClean="0">
                <a:latin typeface="Lato" panose="020F0502020204030203"/>
              </a:rPr>
              <a:t>-1 </a:t>
            </a:r>
            <a:r>
              <a:rPr lang="en-US" sz="2000" dirty="0" err="1" smtClean="0">
                <a:latin typeface="Lato" panose="020F0502020204030203"/>
              </a:rPr>
              <a:t>chặng</a:t>
            </a:r>
            <a:r>
              <a:rPr lang="en-US" sz="2000" dirty="0" smtClean="0">
                <a:latin typeface="Lato" panose="020F0502020204030203"/>
              </a:rPr>
              <a:t>, </a:t>
            </a:r>
            <a:r>
              <a:rPr lang="en-US" sz="2000" dirty="0" err="1" smtClean="0">
                <a:latin typeface="Lato" panose="020F0502020204030203"/>
              </a:rPr>
              <a:t>độ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dài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f</a:t>
            </a:r>
            <a:endParaRPr lang="en-US" sz="2000" i="1" dirty="0">
              <a:latin typeface="Lato" panose="020F0502020204030203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753528" y="2180828"/>
            <a:ext cx="178081" cy="4126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8735" y="1558831"/>
            <a:ext cx="2851795" cy="101566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Hành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trình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chưa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đi</a:t>
            </a:r>
            <a:r>
              <a:rPr lang="en-US" sz="2000" dirty="0" smtClean="0">
                <a:latin typeface="Lato" panose="020F0502020204030203"/>
              </a:rPr>
              <a:t> qua, </a:t>
            </a:r>
            <a:r>
              <a:rPr lang="en-US" sz="2000" dirty="0" err="1" smtClean="0">
                <a:latin typeface="Lato" panose="020F0502020204030203"/>
              </a:rPr>
              <a:t>gồm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n-k</a:t>
            </a:r>
            <a:r>
              <a:rPr lang="en-US" sz="2000" dirty="0" smtClean="0">
                <a:latin typeface="Lato" panose="020F0502020204030203"/>
              </a:rPr>
              <a:t>+1 </a:t>
            </a:r>
            <a:r>
              <a:rPr lang="en-US" sz="2000" dirty="0" err="1" smtClean="0">
                <a:latin typeface="Lato" panose="020F0502020204030203"/>
              </a:rPr>
              <a:t>chặng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độ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dài</a:t>
            </a:r>
            <a:r>
              <a:rPr lang="en-US" sz="2000" dirty="0" smtClean="0">
                <a:latin typeface="Lato" panose="020F0502020204030203"/>
              </a:rPr>
              <a:t> ≥ </a:t>
            </a:r>
            <a:r>
              <a:rPr lang="en-US" sz="2000" i="1" dirty="0" smtClean="0">
                <a:latin typeface="Lato" panose="020F0502020204030203"/>
              </a:rPr>
              <a:t>Cm*</a:t>
            </a:r>
            <a:r>
              <a:rPr lang="en-US" sz="2000" dirty="0" smtClean="0">
                <a:latin typeface="Lato" panose="020F0502020204030203"/>
              </a:rPr>
              <a:t>(</a:t>
            </a:r>
            <a:r>
              <a:rPr lang="en-US" sz="2000" i="1" dirty="0" smtClean="0">
                <a:latin typeface="Lato" panose="020F0502020204030203"/>
              </a:rPr>
              <a:t>n-k</a:t>
            </a:r>
            <a:r>
              <a:rPr lang="en-US" sz="2000" dirty="0" smtClean="0">
                <a:latin typeface="Lato" panose="020F0502020204030203"/>
              </a:rPr>
              <a:t>+1)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797536" y="2277035"/>
            <a:ext cx="178081" cy="4126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6643" y="5390317"/>
            <a:ext cx="699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ato" panose="020F0502020204030203"/>
              </a:rPr>
              <a:t>Cận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dưới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độ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dài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hành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trình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phát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triển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tiếp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dirty="0" err="1" smtClean="0">
                <a:latin typeface="Lato" panose="020F0502020204030203"/>
              </a:rPr>
              <a:t>từ</a:t>
            </a:r>
            <a:r>
              <a:rPr lang="en-US" sz="2000" dirty="0" smtClean="0">
                <a:latin typeface="Lato" panose="020F0502020204030203"/>
              </a:rPr>
              <a:t> </a:t>
            </a:r>
            <a:r>
              <a:rPr lang="en-US" sz="2000" i="1" dirty="0" smtClean="0">
                <a:latin typeface="Lato" panose="020F0502020204030203"/>
              </a:rPr>
              <a:t>x</a:t>
            </a:r>
            <a:r>
              <a:rPr lang="en-US" sz="2000" dirty="0" smtClean="0">
                <a:latin typeface="Lato" panose="020F0502020204030203"/>
              </a:rPr>
              <a:t>[1], </a:t>
            </a:r>
            <a:r>
              <a:rPr lang="en-US" sz="2000" i="1" dirty="0" smtClean="0">
                <a:latin typeface="Lato" panose="020F0502020204030203"/>
              </a:rPr>
              <a:t>x</a:t>
            </a:r>
            <a:r>
              <a:rPr lang="en-US" sz="2000" dirty="0" smtClean="0">
                <a:latin typeface="Lato" panose="020F0502020204030203"/>
              </a:rPr>
              <a:t>[2], . . ., </a:t>
            </a:r>
            <a:r>
              <a:rPr lang="en-US" sz="2000" i="1" dirty="0" smtClean="0">
                <a:latin typeface="Lato" panose="020F0502020204030203"/>
              </a:rPr>
              <a:t>x</a:t>
            </a:r>
            <a:r>
              <a:rPr lang="en-US" sz="2000" dirty="0" smtClean="0">
                <a:latin typeface="Lato" panose="020F0502020204030203"/>
              </a:rPr>
              <a:t>[</a:t>
            </a:r>
            <a:r>
              <a:rPr lang="en-US" sz="2000" i="1" dirty="0" smtClean="0">
                <a:latin typeface="Lato" panose="020F0502020204030203"/>
              </a:rPr>
              <a:t>k</a:t>
            </a:r>
            <a:r>
              <a:rPr lang="en-US" sz="2000" dirty="0" smtClean="0">
                <a:latin typeface="Lato" panose="020F0502020204030203"/>
              </a:rPr>
              <a:t>] </a:t>
            </a:r>
            <a:r>
              <a:rPr lang="en-US" sz="2000" dirty="0" err="1" smtClean="0">
                <a:latin typeface="Lato" panose="020F0502020204030203"/>
              </a:rPr>
              <a:t>là</a:t>
            </a:r>
            <a:r>
              <a:rPr lang="en-US" sz="2000" dirty="0" smtClean="0">
                <a:solidFill>
                  <a:srgbClr val="FF0000"/>
                </a:solidFill>
                <a:latin typeface="Lato" panose="020F0502020204030203"/>
              </a:rPr>
              <a:t>: </a:t>
            </a:r>
            <a:r>
              <a:rPr lang="en-US" sz="2000" i="1" dirty="0" smtClean="0">
                <a:solidFill>
                  <a:srgbClr val="FF0000"/>
                </a:solidFill>
                <a:latin typeface="Lato" panose="020F0502020204030203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Lato" panose="020F0502020204030203"/>
              </a:rPr>
              <a:t> + </a:t>
            </a:r>
            <a:r>
              <a:rPr lang="en-US" sz="2000" i="1" dirty="0" smtClean="0">
                <a:solidFill>
                  <a:srgbClr val="FF0000"/>
                </a:solidFill>
                <a:latin typeface="Lato" panose="020F0502020204030203"/>
              </a:rPr>
              <a:t>Cm</a:t>
            </a:r>
            <a:r>
              <a:rPr lang="en-US" sz="2000" dirty="0" smtClean="0">
                <a:solidFill>
                  <a:srgbClr val="FF0000"/>
                </a:solidFill>
                <a:latin typeface="Lato" panose="020F0502020204030203"/>
              </a:rPr>
              <a:t>*(</a:t>
            </a:r>
            <a:r>
              <a:rPr lang="en-US" sz="2000" i="1" dirty="0" smtClean="0">
                <a:solidFill>
                  <a:srgbClr val="FF0000"/>
                </a:solidFill>
                <a:latin typeface="Lato" panose="020F0502020204030203"/>
              </a:rPr>
              <a:t>n-k</a:t>
            </a:r>
            <a:r>
              <a:rPr lang="en-US" sz="2000" dirty="0" smtClean="0">
                <a:solidFill>
                  <a:srgbClr val="FF0000"/>
                </a:solidFill>
                <a:latin typeface="Lato" panose="020F0502020204030203"/>
              </a:rPr>
              <a:t>+1)</a:t>
            </a:r>
            <a:endParaRPr lang="en-US" sz="2000" i="1" dirty="0">
              <a:solidFill>
                <a:srgbClr val="FF0000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7137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TSP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667928" y="849745"/>
            <a:ext cx="5442190" cy="52428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k){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v = 1;  v&lt;= n; v++){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if(mark[v</a:t>
            </a:r>
            <a:r>
              <a:rPr lang="en-US" sz="1400" b="1" dirty="0">
                <a:latin typeface="Consolas" panose="020B0609020204030204" pitchFamily="49" charset="0"/>
              </a:rPr>
              <a:t>]==0){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  x[k</a:t>
            </a:r>
            <a:r>
              <a:rPr lang="en-US" sz="1400" b="1" dirty="0">
                <a:latin typeface="Consolas" panose="020B0609020204030204" pitchFamily="49" charset="0"/>
              </a:rPr>
              <a:t>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</a:rPr>
              <a:t>f </a:t>
            </a:r>
            <a:r>
              <a:rPr lang="en-US" sz="1400" b="1" dirty="0">
                <a:latin typeface="Consolas" panose="020B0609020204030204" pitchFamily="49" charset="0"/>
              </a:rPr>
              <a:t>= f + d[x[k-1]][v]; </a:t>
            </a:r>
            <a:r>
              <a:rPr lang="en-US" sz="1400" b="1" dirty="0" smtClean="0">
                <a:latin typeface="Consolas" panose="020B0609020204030204" pitchFamily="49" charset="0"/>
              </a:rPr>
              <a:t>mark[v</a:t>
            </a:r>
            <a:r>
              <a:rPr lang="en-US" sz="1400" b="1" dirty="0">
                <a:latin typeface="Consolas" panose="020B0609020204030204" pitchFamily="49" charset="0"/>
              </a:rPr>
              <a:t>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</a:rPr>
              <a:t>if(k </a:t>
            </a:r>
            <a:r>
              <a:rPr lang="en-US" sz="1400" b="1" dirty="0">
                <a:latin typeface="Consolas" panose="020B0609020204030204" pitchFamily="49" charset="0"/>
              </a:rPr>
              <a:t>== n){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if(</a:t>
            </a:r>
            <a:r>
              <a:rPr lang="en-US" sz="1400" b="1" dirty="0" err="1" smtClean="0">
                <a:latin typeface="Consolas" panose="020B0609020204030204" pitchFamily="49" charset="0"/>
              </a:rPr>
              <a:t>f_min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&gt; f + d[x[n]][x[1]])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f_min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= f + d[x[n]][x[1]];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r>
              <a:rPr lang="en-US" sz="1400" b="1" dirty="0">
                <a:latin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</a:rPr>
              <a:t>  if </a:t>
            </a:r>
            <a:r>
              <a:rPr lang="en-US" sz="1400" b="1" dirty="0">
                <a:latin typeface="Consolas" panose="020B0609020204030204" pitchFamily="49" charset="0"/>
              </a:rPr>
              <a:t>(f + Cm*(n-k+1) &lt;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</a:t>
            </a:r>
            <a:r>
              <a:rPr lang="en-US" sz="1400" b="1" dirty="0" smtClean="0">
                <a:latin typeface="Consolas" panose="020B0609020204030204" pitchFamily="49" charset="0"/>
              </a:rPr>
              <a:t>  </a:t>
            </a:r>
            <a:r>
              <a:rPr lang="en-US" sz="1400" b="1" dirty="0">
                <a:latin typeface="Consolas" panose="020B0609020204030204" pitchFamily="49" charset="0"/>
              </a:rPr>
              <a:t>Try(k+1);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</a:t>
            </a:r>
            <a:r>
              <a:rPr lang="en-US" sz="1400" b="1" dirty="0" smtClean="0">
                <a:latin typeface="Consolas" panose="020B0609020204030204" pitchFamily="49" charset="0"/>
              </a:rPr>
              <a:t>mark[v</a:t>
            </a:r>
            <a:r>
              <a:rPr lang="en-US" sz="1400" b="1" dirty="0">
                <a:latin typeface="Consolas" panose="020B0609020204030204" pitchFamily="49" charset="0"/>
              </a:rPr>
              <a:t>] = 0</a:t>
            </a:r>
            <a:r>
              <a:rPr lang="en-US" sz="1400" b="1" dirty="0" smtClean="0">
                <a:latin typeface="Consolas" panose="020B0609020204030204" pitchFamily="49" charset="0"/>
              </a:rPr>
              <a:t>; </a:t>
            </a:r>
            <a:r>
              <a:rPr lang="en-US" sz="1400" b="1" dirty="0">
                <a:latin typeface="Consolas" panose="020B0609020204030204" pitchFamily="49" charset="0"/>
              </a:rPr>
              <a:t>f = f - d[x[k-1]][v]; 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73303" y="849745"/>
            <a:ext cx="5609690" cy="52428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n;// so </a:t>
            </a:r>
            <a:r>
              <a:rPr lang="en-US" sz="1400" b="1" dirty="0" err="1">
                <a:latin typeface="Consolas" panose="020B0609020204030204" pitchFamily="49" charset="0"/>
              </a:rPr>
              <a:t>thanh</a:t>
            </a:r>
            <a:r>
              <a:rPr lang="en-US" sz="1400" b="1" dirty="0">
                <a:latin typeface="Consolas" panose="020B0609020204030204" pitchFamily="49" charset="0"/>
              </a:rPr>
              <a:t> pho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d[100][100];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x[100];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mark[100];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f;// do </a:t>
            </a:r>
            <a:r>
              <a:rPr lang="en-US" sz="1400" b="1" dirty="0" err="1">
                <a:latin typeface="Consolas" panose="020B0609020204030204" pitchFamily="49" charset="0"/>
              </a:rPr>
              <a:t>dai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cua</a:t>
            </a:r>
            <a:r>
              <a:rPr lang="en-US" sz="1400" b="1" dirty="0">
                <a:latin typeface="Consolas" panose="020B0609020204030204" pitchFamily="49" charset="0"/>
              </a:rPr>
              <a:t> lo </a:t>
            </a:r>
            <a:r>
              <a:rPr lang="en-US" sz="1400" b="1" dirty="0" err="1">
                <a:latin typeface="Consolas" panose="020B0609020204030204" pitchFamily="49" charset="0"/>
              </a:rPr>
              <a:t>trinh</a:t>
            </a:r>
            <a:r>
              <a:rPr lang="en-US" sz="1400" b="1" dirty="0">
                <a:latin typeface="Consolas" panose="020B0609020204030204" pitchFamily="49" charset="0"/>
              </a:rPr>
              <a:t> di </a:t>
            </a:r>
            <a:r>
              <a:rPr lang="en-US" sz="1400" b="1" dirty="0" err="1" smtClean="0">
                <a:latin typeface="Consolas" panose="020B0609020204030204" pitchFamily="49" charset="0"/>
              </a:rPr>
              <a:t>duoc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;// do </a:t>
            </a:r>
            <a:r>
              <a:rPr lang="en-US" sz="1400" b="1" dirty="0" err="1">
                <a:latin typeface="Consolas" panose="020B0609020204030204" pitchFamily="49" charset="0"/>
              </a:rPr>
              <a:t>dai</a:t>
            </a:r>
            <a:r>
              <a:rPr lang="en-US" sz="1400" b="1" dirty="0">
                <a:latin typeface="Consolas" panose="020B0609020204030204" pitchFamily="49" charset="0"/>
              </a:rPr>
              <a:t> lo </a:t>
            </a:r>
            <a:r>
              <a:rPr lang="en-US" sz="1400" b="1" dirty="0" err="1">
                <a:latin typeface="Consolas" panose="020B0609020204030204" pitchFamily="49" charset="0"/>
              </a:rPr>
              <a:t>trinh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ngan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nhat</a:t>
            </a:r>
            <a:r>
              <a:rPr lang="en-US" sz="1400" b="1" dirty="0">
                <a:latin typeface="Consolas" panose="020B0609020204030204" pitchFamily="49" charset="0"/>
              </a:rPr>
              <a:t> (</a:t>
            </a:r>
            <a:r>
              <a:rPr lang="en-US" sz="1400" b="1" dirty="0" err="1">
                <a:latin typeface="Consolas" panose="020B0609020204030204" pitchFamily="49" charset="0"/>
              </a:rPr>
              <a:t>ky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luc</a:t>
            </a:r>
            <a:r>
              <a:rPr lang="en-US" sz="14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Cm;</a:t>
            </a:r>
            <a:endParaRPr lang="en-US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9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</a:t>
            </a:r>
            <a:r>
              <a:rPr lang="en-US" dirty="0" smtClean="0"/>
              <a:t>TSP –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6667928" y="849745"/>
            <a:ext cx="5442190" cy="48626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main(){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input();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 = 1; v &lt;= n; v++) mark[v] =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x[1] = 1; mark[1]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 = 0; 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 = 10000000;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Try(2);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printf</a:t>
            </a:r>
            <a:r>
              <a:rPr lang="en-US" sz="1400" b="1" dirty="0">
                <a:latin typeface="Consolas" panose="020B0609020204030204" pitchFamily="49" charset="0"/>
              </a:rPr>
              <a:t>("%d",</a:t>
            </a:r>
            <a:r>
              <a:rPr lang="en-US" sz="1400" b="1" dirty="0" err="1">
                <a:latin typeface="Consolas" panose="020B0609020204030204" pitchFamily="49" charset="0"/>
              </a:rPr>
              <a:t>f_min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</a:t>
            </a:r>
            <a:r>
              <a:rPr lang="en-US" sz="1400" b="1" dirty="0" smtClean="0">
                <a:latin typeface="Consolas" panose="020B0609020204030204" pitchFamily="49" charset="0"/>
              </a:rPr>
              <a:t>  return </a:t>
            </a:r>
            <a:r>
              <a:rPr lang="en-US" sz="1400" b="1" dirty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801384" y="849745"/>
            <a:ext cx="5681609" cy="48626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input(){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d",&amp;n</a:t>
            </a:r>
            <a:r>
              <a:rPr lang="en-US" sz="14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Cm = 10000000;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= 1;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&lt;= n; 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for(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j =1; j &lt;= n; j++){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latin typeface="Consolas" panose="020B0609020204030204" pitchFamily="49" charset="0"/>
              </a:rPr>
              <a:t>scanf</a:t>
            </a:r>
            <a:r>
              <a:rPr lang="en-US" sz="1400" b="1" dirty="0">
                <a:latin typeface="Consolas" panose="020B0609020204030204" pitchFamily="49" charset="0"/>
              </a:rPr>
              <a:t>("%</a:t>
            </a:r>
            <a:r>
              <a:rPr lang="en-US" sz="1400" b="1" dirty="0" err="1">
                <a:latin typeface="Consolas" panose="020B0609020204030204" pitchFamily="49" charset="0"/>
              </a:rPr>
              <a:t>d",&amp;d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    if(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 != j &amp;&amp; d[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 &lt; Cm) Cm = d[</a:t>
            </a:r>
            <a:r>
              <a:rPr lang="en-US" sz="1400" b="1" dirty="0" err="1">
                <a:latin typeface="Consolas" panose="020B0609020204030204" pitchFamily="49" charset="0"/>
              </a:rPr>
              <a:t>i</a:t>
            </a:r>
            <a:r>
              <a:rPr lang="en-US" sz="1400" b="1" dirty="0">
                <a:latin typeface="Consolas" panose="020B0609020204030204" pitchFamily="49" charset="0"/>
              </a:rPr>
              <a:t>][j];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116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=""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smtClean="0"/>
              <a:t>C BASIC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smtClean="0"/>
              <a:t>ĐỆ QUY QUAY LUI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smtClean="0"/>
              <a:t>Sudoku (P.02.06.01)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smtClean="0"/>
              <a:t>Queen (P.02.06.02)</a:t>
            </a:r>
            <a:endParaRPr lang="en-US" sz="2000" dirty="0" smtClean="0"/>
          </a:p>
          <a:p>
            <a:r>
              <a:rPr lang="en-US" sz="2000" dirty="0" err="1" smtClean="0"/>
              <a:t>Bài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smtClean="0"/>
              <a:t> </a:t>
            </a:r>
            <a:r>
              <a:rPr lang="en-US" sz="2000" smtClean="0"/>
              <a:t>TSP </a:t>
            </a:r>
            <a:r>
              <a:rPr lang="en-US" sz="2000" dirty="0" smtClean="0"/>
              <a:t>(P.02.06.03)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</a:t>
            </a:r>
            <a:r>
              <a:rPr lang="en-US" dirty="0" smtClean="0"/>
              <a:t>SUDOKU (P.02.06.01)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8512"/>
            <a:ext cx="7844682" cy="4899456"/>
          </a:xfrm>
        </p:spPr>
        <p:txBody>
          <a:bodyPr/>
          <a:lstStyle/>
          <a:p>
            <a:r>
              <a:rPr lang="en-US" sz="2000" dirty="0" smtClean="0"/>
              <a:t>Cho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vuông</a:t>
            </a:r>
            <a:r>
              <a:rPr lang="en-US" sz="2000" dirty="0" smtClean="0"/>
              <a:t> 9 x 9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chia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81 ô </a:t>
            </a:r>
            <a:r>
              <a:rPr lang="en-US" sz="2000" dirty="0" err="1" smtClean="0"/>
              <a:t>vuông</a:t>
            </a:r>
            <a:r>
              <a:rPr lang="en-US" sz="2000" dirty="0" smtClean="0"/>
              <a:t> con, </a:t>
            </a:r>
            <a:r>
              <a:rPr lang="en-US" sz="2000" dirty="0" err="1" smtClean="0"/>
              <a:t>đồng</a:t>
            </a:r>
            <a:r>
              <a:rPr lang="en-US" sz="2000" dirty="0" smtClean="0"/>
              <a:t> </a:t>
            </a:r>
            <a:r>
              <a:rPr lang="en-US" sz="2000" dirty="0" err="1" smtClean="0"/>
              <a:t>thời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cũng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chia </a:t>
            </a:r>
            <a:r>
              <a:rPr lang="en-US" sz="2000" dirty="0" err="1" smtClean="0"/>
              <a:t>thanh</a:t>
            </a:r>
            <a:r>
              <a:rPr lang="en-US" sz="2000" dirty="0" smtClean="0"/>
              <a:t> 9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vuông</a:t>
            </a:r>
            <a:r>
              <a:rPr lang="en-US" sz="2000" dirty="0" smtClean="0"/>
              <a:t> con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kích</a:t>
            </a:r>
            <a:r>
              <a:rPr lang="en-US" sz="2000" dirty="0" smtClean="0"/>
              <a:t> </a:t>
            </a:r>
            <a:r>
              <a:rPr lang="en-US" sz="2000" dirty="0" err="1" smtClean="0"/>
              <a:t>thước</a:t>
            </a:r>
            <a:r>
              <a:rPr lang="en-US" sz="2000" dirty="0" smtClean="0"/>
              <a:t> 3 x 3 (</a:t>
            </a:r>
            <a:r>
              <a:rPr lang="en-US" sz="2000" dirty="0" err="1" smtClean="0"/>
              <a:t>xem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).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ô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điền</a:t>
            </a:r>
            <a:r>
              <a:rPr lang="en-US" sz="2000" dirty="0" smtClean="0"/>
              <a:t> 1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1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9. </a:t>
            </a:r>
            <a:r>
              <a:rPr lang="en-US" sz="2000" dirty="0" err="1" smtClean="0"/>
              <a:t>Hãy</a:t>
            </a:r>
            <a:r>
              <a:rPr lang="en-US" sz="2000" dirty="0" smtClean="0"/>
              <a:t> </a:t>
            </a:r>
            <a:r>
              <a:rPr lang="en-US" sz="2000" dirty="0" err="1" smtClean="0"/>
              <a:t>điền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ô </a:t>
            </a:r>
            <a:r>
              <a:rPr lang="en-US" sz="2000" dirty="0" err="1" smtClean="0"/>
              <a:t>còn</a:t>
            </a:r>
            <a:r>
              <a:rPr lang="en-US" sz="2000" dirty="0" smtClean="0"/>
              <a:t> </a:t>
            </a:r>
            <a:r>
              <a:rPr lang="en-US" sz="2000" dirty="0" err="1" smtClean="0"/>
              <a:t>lại</a:t>
            </a:r>
            <a:r>
              <a:rPr lang="en-US" sz="2000" dirty="0" smtClean="0"/>
              <a:t> (ô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0), </a:t>
            </a:r>
            <a:r>
              <a:rPr lang="en-US" sz="2000" dirty="0" err="1" smtClean="0"/>
              <a:t>mỗi</a:t>
            </a:r>
            <a:r>
              <a:rPr lang="en-US" sz="2000" dirty="0" smtClean="0"/>
              <a:t> ô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1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9 </a:t>
            </a:r>
            <a:r>
              <a:rPr lang="en-US" sz="2000" dirty="0" err="1" smtClean="0"/>
              <a:t>thỏa</a:t>
            </a:r>
            <a:r>
              <a:rPr lang="en-US" sz="2000" dirty="0" smtClean="0"/>
              <a:t> </a:t>
            </a:r>
            <a:r>
              <a:rPr lang="en-US" sz="2000" dirty="0" err="1" smtClean="0"/>
              <a:t>mãn</a:t>
            </a:r>
            <a:r>
              <a:rPr lang="en-US" sz="2000" dirty="0" smtClean="0"/>
              <a:t>: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,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vuông</a:t>
            </a:r>
            <a:r>
              <a:rPr lang="en-US" sz="2000" dirty="0" smtClean="0"/>
              <a:t> con 3 x 3 </a:t>
            </a:r>
            <a:r>
              <a:rPr lang="en-US" sz="2000" dirty="0" err="1" smtClean="0"/>
              <a:t>đôi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 smtClean="0"/>
          </a:p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en-US" sz="2000" dirty="0" smtClean="0"/>
              <a:t>9 </a:t>
            </a:r>
            <a:r>
              <a:rPr lang="en-US" sz="2000" dirty="0" err="1" smtClean="0"/>
              <a:t>dòng</a:t>
            </a:r>
            <a:r>
              <a:rPr lang="en-US" sz="2000" dirty="0" smtClean="0"/>
              <a:t>,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dòng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9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1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endParaRPr lang="en-US" sz="2000" dirty="0" smtClean="0"/>
          </a:p>
          <a:p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lvl="1"/>
            <a:r>
              <a:rPr lang="en-US" sz="2000" dirty="0" err="1" smtClean="0"/>
              <a:t>Ghi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lượng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án</a:t>
            </a:r>
            <a:r>
              <a:rPr lang="en-US" sz="2000" dirty="0" smtClean="0"/>
              <a:t> </a:t>
            </a:r>
            <a:r>
              <a:rPr lang="en-US" sz="2000" dirty="0" err="1" smtClean="0"/>
              <a:t>điền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74574"/>
              </p:ext>
            </p:extLst>
          </p:nvPr>
        </p:nvGraphicFramePr>
        <p:xfrm>
          <a:off x="8299315" y="956606"/>
          <a:ext cx="3600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8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SUDOKU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74574"/>
              </p:ext>
            </p:extLst>
          </p:nvPr>
        </p:nvGraphicFramePr>
        <p:xfrm>
          <a:off x="8299315" y="956606"/>
          <a:ext cx="3600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621731"/>
              </p:ext>
            </p:extLst>
          </p:nvPr>
        </p:nvGraphicFramePr>
        <p:xfrm>
          <a:off x="809790" y="1810491"/>
          <a:ext cx="686562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814"/>
                <a:gridCol w="34328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stdout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0 0 3 4 0 0 0 8 9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0 0 6 7 8 9 0 2 3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0 8 0 0 2 3 4 5 6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0 0 4 0 6 5 0 9 7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0 6 0 0 9 0 0 1 4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0 0 7 2 0 4 3 6 5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0 3 0 6 0 2 0 7 8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0 0 0 0 0 0 0 0 0</a:t>
                      </a:r>
                    </a:p>
                    <a:p>
                      <a:pPr rtl="0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0 0 0 0 0 0 0 0 0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9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TOÁN SUDOKU – THIẾT KẾ THUẬT TOÁN, MÃ GIẢ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355"/>
              </p:ext>
            </p:extLst>
          </p:nvPr>
        </p:nvGraphicFramePr>
        <p:xfrm>
          <a:off x="7683279" y="1584679"/>
          <a:ext cx="360039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32036" y="1173018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0     1      2     3      4     5      6     7      8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1818" y="1560945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1818" y="1930277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71818" y="2327134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1818" y="2696466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2582" y="3065798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2582" y="3435130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62582" y="3804462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62582" y="4201319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62582" y="4543126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099439" y="2696467"/>
            <a:ext cx="4661252" cy="56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78891" y="3797113"/>
            <a:ext cx="4681799" cy="7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879107" y="1017142"/>
            <a:ext cx="0" cy="4726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79470" y="1017142"/>
            <a:ext cx="0" cy="4726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68512"/>
            <a:ext cx="6826661" cy="4899456"/>
          </a:xfrm>
        </p:spPr>
        <p:txBody>
          <a:bodyPr/>
          <a:lstStyle/>
          <a:p>
            <a:pPr algn="just"/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endParaRPr lang="en-US" sz="2000" dirty="0" smtClean="0"/>
          </a:p>
          <a:p>
            <a:pPr lvl="1" algn="just"/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,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0, 1, . . ., 8</a:t>
            </a:r>
          </a:p>
          <a:p>
            <a:pPr lvl="1" algn="just"/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vuông</a:t>
            </a:r>
            <a:r>
              <a:rPr lang="en-US" sz="2000" dirty="0" smtClean="0"/>
              <a:t> con 3 x 3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đặc</a:t>
            </a:r>
            <a:r>
              <a:rPr lang="en-US" sz="2000" dirty="0" smtClean="0"/>
              <a:t> </a:t>
            </a:r>
            <a:r>
              <a:rPr lang="en-US" sz="2000" dirty="0" err="1" smtClean="0"/>
              <a:t>trưng</a:t>
            </a:r>
            <a:r>
              <a:rPr lang="en-US" sz="2000" dirty="0" smtClean="0"/>
              <a:t> </a:t>
            </a:r>
            <a:r>
              <a:rPr lang="en-US" sz="2000" dirty="0" err="1" smtClean="0"/>
              <a:t>bởi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smtClean="0"/>
              <a:t>j</a:t>
            </a:r>
            <a:r>
              <a:rPr lang="en-US" sz="2000" dirty="0" smtClean="0"/>
              <a:t> (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,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i="1" dirty="0" smtClean="0"/>
              <a:t>j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 </a:t>
            </a:r>
            <a:r>
              <a:rPr lang="en-US" sz="2000" dirty="0" err="1" smtClean="0"/>
              <a:t>tương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3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liên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3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dirty="0" err="1" smtClean="0"/>
              <a:t>liên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, 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, j</a:t>
            </a:r>
            <a:r>
              <a:rPr lang="en-US" sz="2000" dirty="0" smtClean="0"/>
              <a:t> = 0, 1, 2)</a:t>
            </a:r>
          </a:p>
          <a:p>
            <a:pPr algn="just"/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: X[0..8, 0..8</a:t>
            </a:r>
            <a:r>
              <a:rPr lang="en-US" sz="2000" dirty="0" smtClean="0"/>
              <a:t>]</a:t>
            </a:r>
          </a:p>
          <a:p>
            <a:r>
              <a:rPr lang="en-US" sz="2000" dirty="0" err="1"/>
              <a:t>Mảng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dấu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err="1"/>
              <a:t>markR</a:t>
            </a:r>
            <a:r>
              <a:rPr lang="en-US" sz="2000" dirty="0"/>
              <a:t>[</a:t>
            </a:r>
            <a:r>
              <a:rPr lang="en-US" sz="2000" i="1" dirty="0"/>
              <a:t>r, v</a:t>
            </a:r>
            <a:r>
              <a:rPr lang="en-US" sz="2000" dirty="0"/>
              <a:t>] = 1: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i="1" dirty="0"/>
              <a:t>v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i="1" dirty="0"/>
              <a:t>r</a:t>
            </a:r>
            <a:r>
              <a:rPr lang="en-US" sz="2000" dirty="0"/>
              <a:t>, </a:t>
            </a:r>
            <a:r>
              <a:rPr lang="en-US" sz="2000" dirty="0" err="1"/>
              <a:t>với</a:t>
            </a:r>
            <a:r>
              <a:rPr lang="en-US" sz="2000" dirty="0"/>
              <a:t>  </a:t>
            </a:r>
            <a:r>
              <a:rPr lang="en-US" sz="2000" i="1" dirty="0"/>
              <a:t>r</a:t>
            </a:r>
            <a:r>
              <a:rPr lang="en-US" sz="2000" dirty="0"/>
              <a:t> = 0, …, 8, </a:t>
            </a:r>
            <a:r>
              <a:rPr lang="en-US" sz="2000" i="1" dirty="0"/>
              <a:t>v</a:t>
            </a:r>
            <a:r>
              <a:rPr lang="en-US" sz="2000" dirty="0"/>
              <a:t> = 1,…, 9</a:t>
            </a:r>
          </a:p>
          <a:p>
            <a:pPr lvl="1"/>
            <a:r>
              <a:rPr lang="en-US" sz="2000" dirty="0" err="1"/>
              <a:t>markC</a:t>
            </a:r>
            <a:r>
              <a:rPr lang="en-US" sz="2000" dirty="0"/>
              <a:t>[</a:t>
            </a:r>
            <a:r>
              <a:rPr lang="en-US" sz="2000" i="1" dirty="0"/>
              <a:t>c, v</a:t>
            </a:r>
            <a:r>
              <a:rPr lang="en-US" sz="2000" dirty="0"/>
              <a:t>] = 1: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cột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en-US" sz="2000" dirty="0"/>
              <a:t>,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i="1" dirty="0"/>
              <a:t>c</a:t>
            </a:r>
            <a:r>
              <a:rPr lang="en-US" sz="2000" dirty="0"/>
              <a:t> = 0,…, 8, </a:t>
            </a:r>
            <a:r>
              <a:rPr lang="en-US" sz="2000" i="1" dirty="0"/>
              <a:t>v</a:t>
            </a:r>
            <a:r>
              <a:rPr lang="en-US" sz="2000" dirty="0"/>
              <a:t> = 1,…, 9</a:t>
            </a:r>
          </a:p>
          <a:p>
            <a:pPr lvl="1"/>
            <a:r>
              <a:rPr lang="en-US" sz="2000" dirty="0" err="1"/>
              <a:t>MarkS</a:t>
            </a:r>
            <a:r>
              <a:rPr lang="en-US" sz="2000" dirty="0"/>
              <a:t>[</a:t>
            </a:r>
            <a:r>
              <a:rPr lang="en-US" sz="2000" i="1" dirty="0" err="1"/>
              <a:t>i</a:t>
            </a:r>
            <a:r>
              <a:rPr lang="en-US" sz="2000" i="1" dirty="0"/>
              <a:t>, j, v</a:t>
            </a:r>
            <a:r>
              <a:rPr lang="en-US" sz="2000" dirty="0"/>
              <a:t>] = 1: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v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vuông</a:t>
            </a:r>
            <a:r>
              <a:rPr lang="en-US" sz="2000" dirty="0"/>
              <a:t> con 3 x 3 ở </a:t>
            </a:r>
            <a:r>
              <a:rPr lang="en-US" sz="2000" dirty="0" err="1"/>
              <a:t>tọa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(</a:t>
            </a:r>
            <a:r>
              <a:rPr lang="en-US" sz="2000" dirty="0" err="1"/>
              <a:t>i</a:t>
            </a:r>
            <a:r>
              <a:rPr lang="en-US" sz="2000" dirty="0"/>
              <a:t>, j),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i="1" dirty="0" err="1"/>
              <a:t>i</a:t>
            </a:r>
            <a:r>
              <a:rPr lang="en-US" sz="2000" i="1" dirty="0"/>
              <a:t>, j</a:t>
            </a:r>
            <a:r>
              <a:rPr lang="en-US" sz="2000" dirty="0"/>
              <a:t> = 0, 1, 2, </a:t>
            </a:r>
            <a:r>
              <a:rPr lang="en-US" sz="2000" i="1" dirty="0"/>
              <a:t>v</a:t>
            </a:r>
            <a:r>
              <a:rPr lang="en-US" sz="2000" dirty="0"/>
              <a:t> = 1, …, 9</a:t>
            </a:r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lvl="1"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4" name="Right Brace 23"/>
          <p:cNvSpPr/>
          <p:nvPr/>
        </p:nvSpPr>
        <p:spPr>
          <a:xfrm>
            <a:off x="11345054" y="1581493"/>
            <a:ext cx="264740" cy="10384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>
            <a:off x="11338262" y="2725193"/>
            <a:ext cx="264740" cy="10384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11338262" y="3859343"/>
            <a:ext cx="264740" cy="103841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760690" y="1823702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29" name="TextBox 28"/>
          <p:cNvSpPr txBox="1"/>
          <p:nvPr/>
        </p:nvSpPr>
        <p:spPr>
          <a:xfrm>
            <a:off x="11760690" y="2909129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sp>
        <p:nvSpPr>
          <p:cNvPr id="30" name="TextBox 29"/>
          <p:cNvSpPr txBox="1"/>
          <p:nvPr/>
        </p:nvSpPr>
        <p:spPr>
          <a:xfrm>
            <a:off x="11760690" y="4051544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</a:t>
            </a:r>
            <a:endParaRPr lang="en-US" sz="3000" dirty="0"/>
          </a:p>
        </p:txBody>
      </p:sp>
      <p:sp>
        <p:nvSpPr>
          <p:cNvPr id="33" name="Right Brace 32"/>
          <p:cNvSpPr/>
          <p:nvPr/>
        </p:nvSpPr>
        <p:spPr>
          <a:xfrm rot="5400000">
            <a:off x="8113911" y="4601489"/>
            <a:ext cx="287383" cy="1112568"/>
          </a:xfrm>
          <a:prstGeom prst="rightBrace">
            <a:avLst>
              <a:gd name="adj1" fmla="val 8333"/>
              <a:gd name="adj2" fmla="val 489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9336372" y="4601489"/>
            <a:ext cx="287383" cy="1112568"/>
          </a:xfrm>
          <a:prstGeom prst="rightBrace">
            <a:avLst>
              <a:gd name="adj1" fmla="val 8333"/>
              <a:gd name="adj2" fmla="val 489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 rot="5400000">
            <a:off x="10565174" y="4616388"/>
            <a:ext cx="287383" cy="1112568"/>
          </a:xfrm>
          <a:prstGeom prst="rightBrace">
            <a:avLst>
              <a:gd name="adj1" fmla="val 8333"/>
              <a:gd name="adj2" fmla="val 489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73318" y="5301465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0</a:t>
            </a:r>
            <a:endParaRPr 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9315346" y="5307089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537807" y="5266841"/>
            <a:ext cx="339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131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SUDOKU – THIẾT KẾ THUẬT TOÁN, MÃ GIẢ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911273" y="849745"/>
            <a:ext cx="6077527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try(r,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 X[r, c] &gt; 0 then 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 </a:t>
            </a:r>
            <a:r>
              <a:rPr lang="en-US" sz="1400" b="1" dirty="0">
                <a:latin typeface="Consolas" panose="020B0609020204030204" pitchFamily="49" charset="0"/>
              </a:rPr>
              <a:t>r = 8 and c = 8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smtClean="0">
                <a:latin typeface="Consolas" panose="020B0609020204030204" pitchFamily="49" charset="0"/>
              </a:rPr>
              <a:t>else </a:t>
            </a:r>
            <a:r>
              <a:rPr lang="en-US" sz="1400" b="1" dirty="0">
                <a:latin typeface="Consolas" panose="020B0609020204030204" pitchFamily="49" charset="0"/>
              </a:rPr>
              <a:t>{ if c = 8 then try(r+1, 0); else try(r, c+1); }</a:t>
            </a:r>
            <a:endParaRPr lang="en-US" sz="140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return;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 v = 1 to 9 do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if check(v, r, c) then 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X[r, c] = v;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markR</a:t>
            </a:r>
            <a:r>
              <a:rPr lang="en-US" sz="1400" b="1" dirty="0" smtClean="0">
                <a:latin typeface="Consolas" panose="020B0609020204030204" pitchFamily="49" charset="0"/>
              </a:rPr>
              <a:t>[</a:t>
            </a:r>
            <a:r>
              <a:rPr lang="en-US" sz="1400" b="1" dirty="0" err="1" smtClean="0">
                <a:latin typeface="Consolas" panose="020B0609020204030204" pitchFamily="49" charset="0"/>
              </a:rPr>
              <a:t>r,v</a:t>
            </a:r>
            <a:r>
              <a:rPr lang="en-US" sz="1400" b="1" dirty="0" smtClean="0">
                <a:latin typeface="Consolas" panose="020B0609020204030204" pitchFamily="49" charset="0"/>
              </a:rPr>
              <a:t>] = 1; </a:t>
            </a:r>
            <a:r>
              <a:rPr lang="en-US" sz="1400" b="1" dirty="0" err="1" smtClean="0">
                <a:latin typeface="Consolas" panose="020B0609020204030204" pitchFamily="49" charset="0"/>
              </a:rPr>
              <a:t>markC</a:t>
            </a:r>
            <a:r>
              <a:rPr lang="en-US" sz="1400" b="1" dirty="0" smtClean="0">
                <a:latin typeface="Consolas" panose="020B0609020204030204" pitchFamily="49" charset="0"/>
              </a:rPr>
              <a:t>[</a:t>
            </a:r>
            <a:r>
              <a:rPr lang="en-US" sz="1400" b="1" dirty="0" err="1" smtClean="0">
                <a:latin typeface="Consolas" panose="020B0609020204030204" pitchFamily="49" charset="0"/>
              </a:rPr>
              <a:t>c,v</a:t>
            </a:r>
            <a:r>
              <a:rPr lang="en-US" sz="1400" b="1" dirty="0" smtClean="0">
                <a:latin typeface="Consolas" panose="020B0609020204030204" pitchFamily="49" charset="0"/>
              </a:rPr>
              <a:t>] = 1; </a:t>
            </a:r>
            <a:r>
              <a:rPr lang="en-US" sz="1400" b="1" dirty="0" err="1" smtClean="0">
                <a:latin typeface="Consolas" panose="020B0609020204030204" pitchFamily="49" charset="0"/>
              </a:rPr>
              <a:t>markS</a:t>
            </a:r>
            <a:r>
              <a:rPr lang="en-US" sz="1400" b="1" dirty="0" smtClean="0">
                <a:latin typeface="Consolas" panose="020B0609020204030204" pitchFamily="49" charset="0"/>
              </a:rPr>
              <a:t>[r/3,c/3,v] =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if r = 8 and c = 8 then solution();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else { if c = 8 then try(r+1, 0); else try(r, c+1);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markR</a:t>
            </a:r>
            <a:r>
              <a:rPr lang="en-US" sz="1400" b="1" dirty="0" smtClean="0">
                <a:latin typeface="Consolas" panose="020B0609020204030204" pitchFamily="49" charset="0"/>
              </a:rPr>
              <a:t>[</a:t>
            </a:r>
            <a:r>
              <a:rPr lang="en-US" sz="1400" b="1" dirty="0" err="1" smtClean="0">
                <a:latin typeface="Consolas" panose="020B0609020204030204" pitchFamily="49" charset="0"/>
              </a:rPr>
              <a:t>r,v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</a:t>
            </a:r>
            <a:r>
              <a:rPr lang="en-US" sz="1400" b="1" dirty="0" err="1">
                <a:latin typeface="Consolas" panose="020B0609020204030204" pitchFamily="49" charset="0"/>
              </a:rPr>
              <a:t>c,v</a:t>
            </a:r>
            <a:r>
              <a:rPr lang="en-US" sz="1400" b="1" dirty="0">
                <a:latin typeface="Consolas" panose="020B0609020204030204" pitchFamily="49" charset="0"/>
              </a:rPr>
              <a:t>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[r/3,c/3,v] = </a:t>
            </a:r>
            <a:r>
              <a:rPr lang="en-US" sz="1400" b="1" dirty="0" smtClean="0">
                <a:latin typeface="Consolas" panose="020B0609020204030204" pitchFamily="49" charset="0"/>
              </a:rPr>
              <a:t>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    X[r, c]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}</a:t>
            </a:r>
            <a:endParaRPr lang="en-US" sz="1400" b="1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7" y="1058844"/>
            <a:ext cx="5323154" cy="4909124"/>
          </a:xfrm>
        </p:spPr>
        <p:txBody>
          <a:bodyPr/>
          <a:lstStyle/>
          <a:p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duyệt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: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xuống</a:t>
            </a:r>
            <a:r>
              <a:rPr lang="en-US" sz="2000" dirty="0" smtClean="0"/>
              <a:t> </a:t>
            </a:r>
            <a:r>
              <a:rPr lang="en-US" sz="2000" dirty="0" err="1" smtClean="0"/>
              <a:t>dưới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trái</a:t>
            </a:r>
            <a:r>
              <a:rPr lang="en-US" sz="2000" dirty="0" smtClean="0"/>
              <a:t> qua </a:t>
            </a:r>
            <a:r>
              <a:rPr lang="en-US" sz="2000" dirty="0" err="1" smtClean="0"/>
              <a:t>phải</a:t>
            </a:r>
            <a:endParaRPr lang="en-US" sz="2000" dirty="0" smtClean="0"/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try(r, c): </a:t>
            </a:r>
            <a:r>
              <a:rPr lang="en-US" sz="2000" dirty="0" err="1" smtClean="0"/>
              <a:t>thử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X[r, c]</a:t>
            </a:r>
          </a:p>
          <a:p>
            <a:pPr lvl="1"/>
            <a:r>
              <a:rPr lang="en-US" sz="2000" dirty="0" err="1" smtClean="0"/>
              <a:t>Xét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v </a:t>
            </a:r>
            <a:r>
              <a:rPr lang="en-US" sz="2000" dirty="0" err="1" smtClean="0"/>
              <a:t>từ</a:t>
            </a:r>
            <a:r>
              <a:rPr lang="en-US" sz="2000" dirty="0" smtClean="0"/>
              <a:t> 1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9</a:t>
            </a:r>
          </a:p>
          <a:p>
            <a:r>
              <a:rPr lang="en-US" sz="2000" dirty="0" err="1" smtClean="0"/>
              <a:t>Hàm</a:t>
            </a:r>
            <a:r>
              <a:rPr lang="en-US" sz="2000" dirty="0" smtClean="0"/>
              <a:t> check(v, r, c):</a:t>
            </a:r>
          </a:p>
          <a:p>
            <a:pPr lvl="1"/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v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lệ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nó</a:t>
            </a:r>
            <a:r>
              <a:rPr lang="en-US" sz="2000" dirty="0" smtClean="0"/>
              <a:t> </a:t>
            </a:r>
            <a:r>
              <a:rPr lang="en-US" sz="2000" dirty="0" err="1" smtClean="0"/>
              <a:t>chưa</a:t>
            </a:r>
            <a:r>
              <a:rPr lang="en-US" sz="2000" dirty="0" smtClean="0"/>
              <a:t> </a:t>
            </a:r>
            <a:r>
              <a:rPr lang="en-US" sz="2000" dirty="0" err="1" smtClean="0"/>
              <a:t>xuất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r: </a:t>
            </a:r>
            <a:r>
              <a:rPr lang="en-US" sz="2000" dirty="0" err="1" smtClean="0"/>
              <a:t>markR</a:t>
            </a:r>
            <a:r>
              <a:rPr lang="en-US" sz="2000" dirty="0" smtClean="0"/>
              <a:t>[r, v] = 0</a:t>
            </a:r>
          </a:p>
          <a:p>
            <a:pPr lvl="1"/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cột</a:t>
            </a:r>
            <a:r>
              <a:rPr lang="en-US" sz="2000" dirty="0" smtClean="0"/>
              <a:t> c: </a:t>
            </a:r>
            <a:r>
              <a:rPr lang="en-US" sz="2000" dirty="0" err="1" smtClean="0"/>
              <a:t>markC</a:t>
            </a:r>
            <a:r>
              <a:rPr lang="en-US" sz="2000" dirty="0" smtClean="0"/>
              <a:t>[c, v] = 0</a:t>
            </a:r>
          </a:p>
          <a:p>
            <a:pPr lvl="1"/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3 x 3 ở </a:t>
            </a:r>
            <a:r>
              <a:rPr lang="en-US" sz="2000" dirty="0" err="1" smtClean="0"/>
              <a:t>tọa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(r/3, c/3): </a:t>
            </a:r>
            <a:r>
              <a:rPr lang="en-US" sz="2000" dirty="0" err="1" smtClean="0"/>
              <a:t>markS</a:t>
            </a:r>
            <a:r>
              <a:rPr lang="en-US" sz="2000" dirty="0" smtClean="0"/>
              <a:t>[r/3, c/3, v] = 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74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TOÁN SUDOKU –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5338618" y="849745"/>
            <a:ext cx="6650182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void Try(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</a:t>
            </a:r>
            <a:r>
              <a:rPr lang="en-US" sz="1400" b="1" dirty="0" smtClean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latin typeface="Consolas" panose="020B0609020204030204" pitchFamily="49" charset="0"/>
              </a:rPr>
              <a:t> if(X[r</a:t>
            </a:r>
            <a:r>
              <a:rPr lang="en-US" sz="1400" b="1" dirty="0">
                <a:latin typeface="Consolas" panose="020B0609020204030204" pitchFamily="49" charset="0"/>
              </a:rPr>
              <a:t>][c] &gt; 0){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if(r </a:t>
            </a:r>
            <a:r>
              <a:rPr lang="en-US" sz="1400" b="1" dirty="0">
                <a:latin typeface="Consolas" panose="020B0609020204030204" pitchFamily="49" charset="0"/>
              </a:rPr>
              <a:t>== 8 &amp;&amp; c == 8)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else{  if(c </a:t>
            </a:r>
            <a:r>
              <a:rPr lang="en-US" sz="1400" b="1" dirty="0">
                <a:latin typeface="Consolas" panose="020B0609020204030204" pitchFamily="49" charset="0"/>
              </a:rPr>
              <a:t>== 8) Try(r+1,0); else Try(r,c+1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return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for(</a:t>
            </a:r>
            <a:r>
              <a:rPr lang="en-US" sz="1400" b="1" dirty="0" err="1" smtClean="0">
                <a:latin typeface="Consolas" panose="020B0609020204030204" pitchFamily="49" charset="0"/>
              </a:rPr>
              <a:t>int</a:t>
            </a:r>
            <a:r>
              <a:rPr lang="en-US" sz="1400" b="1" dirty="0" smtClean="0">
                <a:latin typeface="Consolas" panose="020B0609020204030204" pitchFamily="49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</a:rPr>
              <a:t>v = 1; v &lt;= 9; v++){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if(check(</a:t>
            </a:r>
            <a:r>
              <a:rPr lang="en-US" sz="1400" b="1" dirty="0" err="1" smtClean="0">
                <a:latin typeface="Consolas" panose="020B0609020204030204" pitchFamily="49" charset="0"/>
              </a:rPr>
              <a:t>v,r,c</a:t>
            </a:r>
            <a:r>
              <a:rPr lang="en-US" sz="1400" b="1" dirty="0">
                <a:latin typeface="Consolas" panose="020B0609020204030204" pitchFamily="49" charset="0"/>
              </a:rPr>
              <a:t>)){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X[r</a:t>
            </a:r>
            <a:r>
              <a:rPr lang="en-US" sz="1400" b="1" dirty="0">
                <a:latin typeface="Consolas" panose="020B0609020204030204" pitchFamily="49" charset="0"/>
              </a:rPr>
              <a:t>][c] = v;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markR</a:t>
            </a:r>
            <a:r>
              <a:rPr lang="en-US" sz="1400" b="1" dirty="0" smtClean="0">
                <a:latin typeface="Consolas" panose="020B0609020204030204" pitchFamily="49" charset="0"/>
              </a:rPr>
              <a:t>[r</a:t>
            </a:r>
            <a:r>
              <a:rPr lang="en-US" sz="1400" b="1" dirty="0">
                <a:latin typeface="Consolas" panose="020B0609020204030204" pitchFamily="49" charset="0"/>
              </a:rPr>
              <a:t>][v] = </a:t>
            </a:r>
            <a:r>
              <a:rPr lang="en-US" sz="1400" b="1" dirty="0" smtClean="0">
                <a:latin typeface="Consolas" panose="020B0609020204030204" pitchFamily="49" charset="0"/>
              </a:rPr>
              <a:t>1; </a:t>
            </a:r>
            <a:r>
              <a:rPr lang="en-US" sz="1400" b="1" dirty="0" err="1" smtClean="0">
                <a:latin typeface="Consolas" panose="020B0609020204030204" pitchFamily="49" charset="0"/>
              </a:rPr>
              <a:t>markC</a:t>
            </a:r>
            <a:r>
              <a:rPr lang="en-US" sz="1400" b="1" dirty="0" smtClean="0">
                <a:latin typeface="Consolas" panose="020B0609020204030204" pitchFamily="49" charset="0"/>
              </a:rPr>
              <a:t>[c</a:t>
            </a:r>
            <a:r>
              <a:rPr lang="en-US" sz="1400" b="1" dirty="0">
                <a:latin typeface="Consolas" panose="020B0609020204030204" pitchFamily="49" charset="0"/>
              </a:rPr>
              <a:t>][v] = </a:t>
            </a:r>
            <a:r>
              <a:rPr lang="en-US" sz="1400" b="1" dirty="0" smtClean="0">
                <a:latin typeface="Consolas" panose="020B0609020204030204" pitchFamily="49" charset="0"/>
              </a:rPr>
              <a:t>1; </a:t>
            </a:r>
            <a:r>
              <a:rPr lang="en-US" sz="1400" b="1" dirty="0" err="1" smtClean="0">
                <a:latin typeface="Consolas" panose="020B0609020204030204" pitchFamily="49" charset="0"/>
              </a:rPr>
              <a:t>markS</a:t>
            </a:r>
            <a:r>
              <a:rPr lang="en-US" sz="1400" b="1" dirty="0" smtClean="0">
                <a:latin typeface="Consolas" panose="020B0609020204030204" pitchFamily="49" charset="0"/>
              </a:rPr>
              <a:t>[r/3</a:t>
            </a:r>
            <a:r>
              <a:rPr lang="en-US" sz="1400" b="1" dirty="0">
                <a:latin typeface="Consolas" panose="020B0609020204030204" pitchFamily="49" charset="0"/>
              </a:rPr>
              <a:t>][c/3][v] = 1;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if(r </a:t>
            </a:r>
            <a:r>
              <a:rPr lang="en-US" sz="1400" b="1" dirty="0">
                <a:latin typeface="Consolas" panose="020B0609020204030204" pitchFamily="49" charset="0"/>
              </a:rPr>
              <a:t>== 8 &amp;&amp; c == 8)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else{ if(c </a:t>
            </a:r>
            <a:r>
              <a:rPr lang="en-US" sz="1400" b="1" dirty="0">
                <a:latin typeface="Consolas" panose="020B0609020204030204" pitchFamily="49" charset="0"/>
              </a:rPr>
              <a:t>== 8) Try(r+1,0); else Try(r,c+1</a:t>
            </a:r>
            <a:r>
              <a:rPr lang="en-US" sz="1400" b="1" dirty="0" smtClean="0">
                <a:latin typeface="Consolas" panose="020B0609020204030204" pitchFamily="49" charset="0"/>
              </a:rPr>
              <a:t>);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</a:t>
            </a:r>
            <a:r>
              <a:rPr lang="en-US" sz="1400" b="1" dirty="0" err="1" smtClean="0">
                <a:latin typeface="Consolas" panose="020B0609020204030204" pitchFamily="49" charset="0"/>
              </a:rPr>
              <a:t>markR</a:t>
            </a:r>
            <a:r>
              <a:rPr lang="en-US" sz="1400" b="1" dirty="0" smtClean="0">
                <a:latin typeface="Consolas" panose="020B0609020204030204" pitchFamily="49" charset="0"/>
              </a:rPr>
              <a:t>[r</a:t>
            </a:r>
            <a:r>
              <a:rPr lang="en-US" sz="1400" b="1" dirty="0">
                <a:latin typeface="Consolas" panose="020B0609020204030204" pitchFamily="49" charset="0"/>
              </a:rPr>
              <a:t>][v]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 err="1" smtClean="0">
                <a:latin typeface="Consolas" panose="020B0609020204030204" pitchFamily="49" charset="0"/>
              </a:rPr>
              <a:t>markC</a:t>
            </a:r>
            <a:r>
              <a:rPr lang="en-US" sz="1400" b="1" dirty="0" smtClean="0">
                <a:latin typeface="Consolas" panose="020B0609020204030204" pitchFamily="49" charset="0"/>
              </a:rPr>
              <a:t>[c</a:t>
            </a:r>
            <a:r>
              <a:rPr lang="en-US" sz="1400" b="1" dirty="0">
                <a:latin typeface="Consolas" panose="020B0609020204030204" pitchFamily="49" charset="0"/>
              </a:rPr>
              <a:t>][v] = </a:t>
            </a:r>
            <a:r>
              <a:rPr lang="en-US" sz="1400" b="1" dirty="0" smtClean="0">
                <a:latin typeface="Consolas" panose="020B0609020204030204" pitchFamily="49" charset="0"/>
              </a:rPr>
              <a:t>0; </a:t>
            </a:r>
            <a:r>
              <a:rPr lang="en-US" sz="1400" b="1" dirty="0" err="1" smtClean="0">
                <a:latin typeface="Consolas" panose="020B0609020204030204" pitchFamily="49" charset="0"/>
              </a:rPr>
              <a:t>markS</a:t>
            </a:r>
            <a:r>
              <a:rPr lang="en-US" sz="1400" b="1" dirty="0" smtClean="0">
                <a:latin typeface="Consolas" panose="020B0609020204030204" pitchFamily="49" charset="0"/>
              </a:rPr>
              <a:t>[r/3</a:t>
            </a:r>
            <a:r>
              <a:rPr lang="en-US" sz="1400" b="1" dirty="0">
                <a:latin typeface="Consolas" panose="020B0609020204030204" pitchFamily="49" charset="0"/>
              </a:rPr>
              <a:t>][c/3][v]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  X[r</a:t>
            </a:r>
            <a:r>
              <a:rPr lang="en-US" sz="1400" b="1" dirty="0">
                <a:latin typeface="Consolas" panose="020B0609020204030204" pitchFamily="49" charset="0"/>
              </a:rPr>
              <a:t>][c] = 0;</a:t>
            </a: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nsolas" panose="020B0609020204030204" pitchFamily="49" charset="0"/>
              </a:rPr>
              <a:t>  }</a:t>
            </a:r>
            <a:endParaRPr lang="en-US" sz="1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573E091-9DCD-4DE7-96D1-A93E44E0F5B9}"/>
              </a:ext>
            </a:extLst>
          </p:cNvPr>
          <p:cNvSpPr txBox="1">
            <a:spLocks/>
          </p:cNvSpPr>
          <p:nvPr/>
        </p:nvSpPr>
        <p:spPr>
          <a:xfrm>
            <a:off x="729673" y="849745"/>
            <a:ext cx="4414982" cy="54125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#include &lt;</a:t>
            </a:r>
            <a:r>
              <a:rPr lang="en-US" sz="1400" b="1" dirty="0" err="1">
                <a:latin typeface="Consolas" panose="020B0609020204030204" pitchFamily="49" charset="0"/>
              </a:rPr>
              <a:t>stdio.h</a:t>
            </a:r>
            <a:r>
              <a:rPr lang="en-US" sz="14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X[9][9];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[9][10];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[9][10];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[3][3][10];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latin typeface="Consolas" panose="020B0609020204030204" pitchFamily="49" charset="0"/>
              </a:rPr>
              <a:t>cnt</a:t>
            </a:r>
            <a:r>
              <a:rPr lang="en-US" sz="14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check(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v,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r, </a:t>
            </a:r>
            <a:r>
              <a:rPr lang="en-US" sz="1400" b="1" dirty="0" err="1">
                <a:latin typeface="Consolas" panose="020B0609020204030204" pitchFamily="49" charset="0"/>
              </a:rPr>
              <a:t>int</a:t>
            </a:r>
            <a:r>
              <a:rPr lang="en-US" sz="1400" b="1" dirty="0">
                <a:latin typeface="Consolas" panose="020B0609020204030204" pitchFamily="49" charset="0"/>
              </a:rPr>
              <a:t> c){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</a:t>
            </a:r>
            <a:r>
              <a:rPr lang="en-US" sz="1400" b="1" dirty="0" err="1">
                <a:latin typeface="Consolas" panose="020B0609020204030204" pitchFamily="49" charset="0"/>
              </a:rPr>
              <a:t>markR</a:t>
            </a:r>
            <a:r>
              <a:rPr lang="en-US" sz="1400" b="1" dirty="0">
                <a:latin typeface="Consolas" panose="020B0609020204030204" pitchFamily="49" charset="0"/>
              </a:rPr>
              <a:t>[r][v])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</a:t>
            </a:r>
            <a:r>
              <a:rPr lang="en-US" sz="1400" b="1" dirty="0" err="1">
                <a:latin typeface="Consolas" panose="020B0609020204030204" pitchFamily="49" charset="0"/>
              </a:rPr>
              <a:t>markC</a:t>
            </a:r>
            <a:r>
              <a:rPr lang="en-US" sz="1400" b="1" dirty="0">
                <a:latin typeface="Consolas" panose="020B0609020204030204" pitchFamily="49" charset="0"/>
              </a:rPr>
              <a:t>[c][v])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if(</a:t>
            </a:r>
            <a:r>
              <a:rPr lang="en-US" sz="1400" b="1" dirty="0" err="1">
                <a:latin typeface="Consolas" panose="020B0609020204030204" pitchFamily="49" charset="0"/>
              </a:rPr>
              <a:t>markS</a:t>
            </a:r>
            <a:r>
              <a:rPr lang="en-US" sz="1400" b="1" dirty="0">
                <a:latin typeface="Consolas" panose="020B0609020204030204" pitchFamily="49" charset="0"/>
              </a:rPr>
              <a:t>[r/3][c/3][v]) return 0;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	return 1;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26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C33EA8-065F-485B-9D34-8EB31BCA992F}"/>
</file>

<file path=customXml/itemProps2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733DD-EE03-449C-88A5-8AB9EEF5C654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ec3c8a1e-e7d2-40eb-a53e-dfc8e21c73f0"/>
    <ds:schemaRef ds:uri="http://www.w3.org/XML/1998/namespace"/>
    <ds:schemaRef ds:uri="aca7c73a-4441-494b-bdc7-d241e2e7c022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2954</Words>
  <Application>Microsoft Office PowerPoint</Application>
  <PresentationFormat>Widescreen</PresentationFormat>
  <Paragraphs>631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NỘI DUNG</vt:lpstr>
      <vt:lpstr>BÀI TOÁN SUDOKU (P.02.06.01)</vt:lpstr>
      <vt:lpstr>BÀI TOÁN SUDOKU</vt:lpstr>
      <vt:lpstr>BÀI TOÁN SUDOKU – THIẾT KẾ THUẬT TOÁN, MÃ GIẢ</vt:lpstr>
      <vt:lpstr>BÀI TOÁN SUDOKU – THIẾT KẾ THUẬT TOÁN, MÃ GIẢ</vt:lpstr>
      <vt:lpstr>BÀI TOÁN SUDOKU – CODE</vt:lpstr>
      <vt:lpstr>BÀI TOÁN SUDOKU – CODE</vt:lpstr>
      <vt:lpstr>BÀI TOÁN QUEEN (P.02.06.02)</vt:lpstr>
      <vt:lpstr>BÀI TOÁN QUEEN – THIẾT KẾ THUẬT TOÁN, MÃ GIẢ</vt:lpstr>
      <vt:lpstr>BÀI TOÁN QUEEN – CODE</vt:lpstr>
      <vt:lpstr>BÀI TOÁN QUEEN – CODE</vt:lpstr>
      <vt:lpstr>BÀI TOÁN TSP (P.02.06.03)</vt:lpstr>
      <vt:lpstr>BÀI TOÁN TSP – THIẾT KẾ THUẬT TOÁN, MÃ GIẢ</vt:lpstr>
      <vt:lpstr>BÀI TOÁN TSP – THIẾT KẾ THUẬT TOÁN, MÃ GIẢ</vt:lpstr>
      <vt:lpstr>BÀI TOÁN TSP – CODE</vt:lpstr>
      <vt:lpstr>BÀI TOÁN TSP – CODE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account</cp:lastModifiedBy>
  <cp:revision>68</cp:revision>
  <dcterms:created xsi:type="dcterms:W3CDTF">2021-05-28T04:32:29Z</dcterms:created>
  <dcterms:modified xsi:type="dcterms:W3CDTF">2023-11-26T09:03:01Z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